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79" r:id="rId1"/>
  </p:sldMasterIdLst>
  <p:notesMasterIdLst>
    <p:notesMasterId r:id="rId50"/>
  </p:notesMasterIdLst>
  <p:handoutMasterIdLst>
    <p:handoutMasterId r:id="rId51"/>
  </p:handoutMasterIdLst>
  <p:sldIdLst>
    <p:sldId id="256" r:id="rId2"/>
    <p:sldId id="356" r:id="rId3"/>
    <p:sldId id="306" r:id="rId4"/>
    <p:sldId id="309" r:id="rId5"/>
    <p:sldId id="421" r:id="rId6"/>
    <p:sldId id="395" r:id="rId7"/>
    <p:sldId id="396" r:id="rId8"/>
    <p:sldId id="307" r:id="rId9"/>
    <p:sldId id="412" r:id="rId10"/>
    <p:sldId id="410" r:id="rId11"/>
    <p:sldId id="422" r:id="rId12"/>
    <p:sldId id="299" r:id="rId13"/>
    <p:sldId id="403" r:id="rId14"/>
    <p:sldId id="404" r:id="rId15"/>
    <p:sldId id="361" r:id="rId16"/>
    <p:sldId id="302" r:id="rId17"/>
    <p:sldId id="303" r:id="rId18"/>
    <p:sldId id="304" r:id="rId19"/>
    <p:sldId id="357" r:id="rId20"/>
    <p:sldId id="298" r:id="rId21"/>
    <p:sldId id="297" r:id="rId22"/>
    <p:sldId id="353" r:id="rId23"/>
    <p:sldId id="312" r:id="rId24"/>
    <p:sldId id="364" r:id="rId25"/>
    <p:sldId id="366" r:id="rId26"/>
    <p:sldId id="409" r:id="rId27"/>
    <p:sldId id="301" r:id="rId28"/>
    <p:sldId id="424" r:id="rId29"/>
    <p:sldId id="352" r:id="rId30"/>
    <p:sldId id="414" r:id="rId31"/>
    <p:sldId id="355" r:id="rId32"/>
    <p:sldId id="329" r:id="rId33"/>
    <p:sldId id="330" r:id="rId34"/>
    <p:sldId id="331" r:id="rId35"/>
    <p:sldId id="332" r:id="rId36"/>
    <p:sldId id="333" r:id="rId37"/>
    <p:sldId id="320" r:id="rId38"/>
    <p:sldId id="334" r:id="rId39"/>
    <p:sldId id="335" r:id="rId40"/>
    <p:sldId id="290" r:id="rId41"/>
    <p:sldId id="362" r:id="rId42"/>
    <p:sldId id="336" r:id="rId43"/>
    <p:sldId id="337" r:id="rId44"/>
    <p:sldId id="338" r:id="rId45"/>
    <p:sldId id="339" r:id="rId46"/>
    <p:sldId id="340" r:id="rId47"/>
    <p:sldId id="273" r:id="rId48"/>
    <p:sldId id="365" r:id="rId49"/>
  </p:sldIdLst>
  <p:sldSz cx="9144000" cy="6858000" type="screen4x3"/>
  <p:notesSz cx="9928225" cy="679767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31859C"/>
    <a:srgbClr val="98ABC3"/>
    <a:srgbClr val="969696"/>
    <a:srgbClr val="003366"/>
    <a:srgbClr val="333333"/>
    <a:srgbClr val="7F7F7F"/>
    <a:srgbClr val="3379CD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5"/>
    <p:restoredTop sz="87780" autoAdjust="0"/>
  </p:normalViewPr>
  <p:slideViewPr>
    <p:cSldViewPr snapToGrid="0" snapToObjects="1">
      <p:cViewPr varScale="1">
        <p:scale>
          <a:sx n="133" d="100"/>
          <a:sy n="133" d="100"/>
        </p:scale>
        <p:origin x="6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021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021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7FAF4CF-5BFF-CD4D-B72C-6F467672C1FD}" type="datetime1">
              <a:rPr lang="de-DE"/>
              <a:pPr>
                <a:defRPr/>
              </a:pPr>
              <a:t>17.05.22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02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02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87B7582-FF21-1E4A-9A48-DFEDC81367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2201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021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594" y="0"/>
            <a:ext cx="4303313" cy="34021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2009670-753E-7A4B-81CA-A5E1B867BB5F}" type="datetime1">
              <a:rPr lang="de-DE"/>
              <a:pPr>
                <a:defRPr/>
              </a:pPr>
              <a:t>17.05.22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72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4678" y="3229277"/>
            <a:ext cx="7938870" cy="305971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378"/>
            <a:ext cx="4303313" cy="3402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594" y="6456378"/>
            <a:ext cx="4303313" cy="3402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428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94956-0C46-4462-94DC-B9227C27EE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421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• Index</a:t>
            </a:r>
            <a:r>
              <a:rPr lang="en-US" baseline="0"/>
              <a:t> Thomisticus = elektronische Edition / Korpus der Schriften von St. Thomas Aquinas (Italienischer Philosoph und Theologe, 1225–1274)</a:t>
            </a:r>
          </a:p>
          <a:p>
            <a:r>
              <a:rPr lang="en-US" baseline="0"/>
              <a:t>• kombiniert ältere Bedeutung von Korpus mit computerlinguistischem Begriff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C997-B993-43FD-A534-C5D8786EB7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54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448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2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Brown = Brown University,</a:t>
            </a:r>
            <a:r>
              <a:rPr lang="en-US" baseline="0" dirty="0"/>
              <a:t> RI (W. Nelson Francis &amp; Henry Kucera)</a:t>
            </a:r>
            <a:endParaRPr lang="en-US" dirty="0"/>
          </a:p>
          <a:p>
            <a:r>
              <a:rPr lang="en-US" dirty="0"/>
              <a:t>LOB = Lancaster –</a:t>
            </a:r>
            <a:r>
              <a:rPr lang="en-US" baseline="0" dirty="0"/>
              <a:t> Oslo – Bergen </a:t>
            </a:r>
          </a:p>
          <a:p>
            <a:r>
              <a:rPr lang="en-US" baseline="0" dirty="0"/>
              <a:t>Frown/FLOB = Freiburg</a:t>
            </a:r>
          </a:p>
          <a:p>
            <a:r>
              <a:rPr lang="en-US" dirty="0"/>
              <a:t>BLOB</a:t>
            </a:r>
            <a:r>
              <a:rPr lang="en-US" baseline="0" dirty="0"/>
              <a:t> = Before LOB, Lancaster</a:t>
            </a:r>
          </a:p>
          <a:p>
            <a:r>
              <a:rPr lang="en-US" baseline="0" dirty="0"/>
              <a:t>BNC first released in 1994</a:t>
            </a:r>
          </a:p>
          <a:p>
            <a:r>
              <a:rPr lang="en-US" baseline="0" dirty="0">
                <a:sym typeface="Wingdings"/>
              </a:rPr>
              <a:t> </a:t>
            </a:r>
            <a:r>
              <a:rPr lang="en-US" baseline="0" dirty="0" err="1">
                <a:sym typeface="Wingdings"/>
              </a:rPr>
              <a:t>im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Deutschen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wesentlich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schlechtere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Datenlage</a:t>
            </a:r>
            <a:r>
              <a:rPr lang="en-US" baseline="0" dirty="0">
                <a:sym typeface="Wingdings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73824B-B451-47B4-A491-A6A40FFD98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014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636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E1EDE8-CC0B-4971-9472-859FA443FC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014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734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405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687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Zur Repräsentativität dann mehr in der 2. Sitzung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7CC0A1-8C55-4EBB-BC6D-0DE5E7C28B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8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6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Zur Repräsentativität dann mehr in der 2. Sitzung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7CC0A1-8C55-4EBB-BC6D-0DE5E7C28B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666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construction</a:t>
            </a:r>
            <a:r>
              <a:rPr lang="en-US" baseline="0"/>
              <a:t> in the sense of a form-meaning pair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1ADB-66B0-AA44-9AF8-3B24EE8F818E}" type="slidenum">
              <a:t>29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8EB0E2-6030-4522-87FD-BBF38E84C1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074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64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918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821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687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752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086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329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093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1532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062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185C86-5155-514D-91EA-34A59669510A}" type="slidenum">
              <a:rPr lang="en-GB" sz="1200">
                <a:solidFill>
                  <a:prstClr val="black"/>
                </a:solidFill>
              </a:rPr>
              <a:pPr/>
              <a:t>40</a:t>
            </a:fld>
            <a:endParaRPr lang="en-GB" sz="1200">
              <a:solidFill>
                <a:prstClr val="black"/>
              </a:solidFill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• Satzalignment = S</a:t>
            </a:r>
            <a:r>
              <a:rPr lang="en-GB" altLang="ja-JP"/>
              <a:t>ätze werden ihren Übersetzungen zugeordnet (in einem Paralleltext)</a:t>
            </a:r>
          </a:p>
          <a:p>
            <a:pPr eaLnBrk="1" hangingPunct="1"/>
            <a:r>
              <a:rPr lang="en-GB" altLang="ja-JP"/>
              <a:t>• I.d.R. wird Alignment vom Übersetzer nicht explizit markiert </a:t>
            </a:r>
            <a:r>
              <a:rPr lang="en-GB" altLang="ja-JP">
                <a:sym typeface="Wingdings" charset="0"/>
              </a:rPr>
              <a:t></a:t>
            </a:r>
            <a:r>
              <a:rPr lang="en-GB" altLang="ja-JP"/>
              <a:t> muss mit automatischem Verfahren bestimmt werden</a:t>
            </a:r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7730BA-C9ED-49DD-94AB-40FAD61FE9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435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EA7B1-790D-7D4B-BD95-F73A577049F4}" type="slidenum">
              <a:rPr lang="uk-UA"/>
              <a:t>41</a:t>
            </a:fld>
            <a:endParaRPr lang="uk-UA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B3A1F5-0D8E-4783-89B2-F995F4E940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392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Reliabilität = Mess-</a:t>
            </a:r>
            <a:r>
              <a:rPr lang="de-DE" baseline="0"/>
              <a:t> bzw. Annotationsfehler</a:t>
            </a:r>
          </a:p>
          <a:p>
            <a:r>
              <a:rPr lang="de-DE" baseline="0"/>
              <a:t>Validität = Aussagekraft bzw. Messbarkeit, wird durch systematische Differenzen in Frage gestellt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2874-92AE-744C-8BC3-F7246E78CB23}" type="slidenum">
              <a:rPr>
                <a:solidFill>
                  <a:prstClr val="black"/>
                </a:solidFill>
              </a:rPr>
              <a:pPr/>
              <a:t>42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C7D7C3-4A4B-48EE-A9BD-D8DE3A26AD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056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543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statistical revolution: „Every time I fire a linguist, my precision goes up.“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792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Verweis auf die Übung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7B80F-F086-4D52-91EB-A3F72F1AF2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851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437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1F85F4-5F60-B847-BA82-AEEC14A1D147}" type="slidenum">
              <a:rPr lang="en-GB"/>
              <a:pPr/>
              <a:t>47</a:t>
            </a:fld>
            <a:endParaRPr lang="en-GB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23764" y="3228897"/>
            <a:ext cx="7278975" cy="315021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78B2535-6EEF-4136-B481-B6CBD7078E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86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81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580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743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959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• Friedrich Wilhelm Kaeding (1843–1928)</a:t>
            </a:r>
            <a:r>
              <a:rPr lang="de-DE" baseline="0"/>
              <a:t> war Stenograph; ab 1891 Projekt zur Häufigkeitsanalyse der deutschen Sprache für eine Verbesserung der Stenographie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/>
              <a:t>• Häufigkeitswörterbuch based on ca. 300 books analyzed by more than 665 workers, initiated by German stenographer Friedrich Wilhelm Kaeding (1843–1928)</a:t>
            </a:r>
            <a:endParaRPr lang="de-DE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•</a:t>
            </a:r>
            <a:r>
              <a:rPr lang="de-DE" baseline="0"/>
              <a:t> </a:t>
            </a:r>
            <a:r>
              <a:rPr lang="de-DE"/>
              <a:t>Oxford</a:t>
            </a:r>
            <a:r>
              <a:rPr lang="de-DE" baseline="0"/>
              <a:t> English Dictionary (</a:t>
            </a:r>
            <a:r>
              <a:rPr lang="de-DE"/>
              <a:t>OED</a:t>
            </a:r>
            <a:r>
              <a:rPr lang="de-DE" baseline="0"/>
              <a:t>) was conceived and edited by Sir James Murray (1879–1915)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/>
              <a:t>• Harold Palmer (1933): 2nd Interim Report on English Collocations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/>
              <a:t>• Franz Boas (1940): Race, Language, and Culture (key figure in American Anthropology)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/>
              <a:t>• Helen Slocomb Eaton (1940): Semantic Frequency List for English, French, German and Spanish</a:t>
            </a:r>
            <a:endParaRPr lang="de-DE"/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44F668-EF81-4BB2-8A9C-B6189AAB7E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30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03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6"/>
          <p:cNvGrpSpPr>
            <a:grpSpLocks/>
          </p:cNvGrpSpPr>
          <p:nvPr/>
        </p:nvGrpSpPr>
        <p:grpSpPr bwMode="auto">
          <a:xfrm>
            <a:off x="-3360" y="0"/>
            <a:ext cx="9144000" cy="4864100"/>
            <a:chOff x="0" y="0"/>
            <a:chExt cx="9144000" cy="4863599"/>
          </a:xfrm>
        </p:grpSpPr>
        <p:pic>
          <p:nvPicPr>
            <p:cNvPr id="5" name="Picture 9" descr="bckg_may26_large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2"/>
            <a:stretch>
              <a:fillRect/>
            </a:stretch>
          </p:blipFill>
          <p:spPr bwMode="auto">
            <a:xfrm>
              <a:off x="0" y="0"/>
              <a:ext cx="9144000" cy="4863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0" y="4719136"/>
              <a:ext cx="9144000" cy="14446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ＭＳ Ｐゴシック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6400" y="1252800"/>
            <a:ext cx="8136000" cy="1620000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6400" y="3402000"/>
            <a:ext cx="4068000" cy="1080000"/>
          </a:xfrm>
        </p:spPr>
        <p:txBody>
          <a:bodyPr anchor="b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1B3A67-3CF1-43E1-92A2-25560C317A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910" y="5807093"/>
            <a:ext cx="4681490" cy="75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5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 flipH="1">
            <a:off x="627063" y="863600"/>
            <a:ext cx="8135937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720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613C82-7869-6749-8B64-6E6BEACED82A}" type="slidenum"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Helvetica Neue"/>
                <a:ea typeface="ＭＳ Ｐゴシック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27063" y="6508746"/>
            <a:ext cx="6813550" cy="2462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1000">
                <a:solidFill>
                  <a:srgbClr val="969696"/>
                </a:solidFill>
                <a:latin typeface="Helvetica Neue"/>
                <a:ea typeface="ＭＳ Ｐゴシック" pitchFamily="34" charset="-128"/>
                <a:cs typeface="Helvetica Neue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7864DE3-9F1E-480B-9AE5-BFF8319593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197" y="283940"/>
            <a:ext cx="3614803" cy="57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6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7"/>
          <p:cNvGrpSpPr>
            <a:grpSpLocks/>
          </p:cNvGrpSpPr>
          <p:nvPr/>
        </p:nvGrpSpPr>
        <p:grpSpPr bwMode="auto">
          <a:xfrm>
            <a:off x="0" y="0"/>
            <a:ext cx="9144000" cy="1995488"/>
            <a:chOff x="0" y="0"/>
            <a:chExt cx="9144000" cy="1994863"/>
          </a:xfrm>
        </p:grpSpPr>
        <p:pic>
          <p:nvPicPr>
            <p:cNvPr id="5" name="Picture 9" descr="bckg_may26_large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2" b="58984"/>
            <a:stretch>
              <a:fillRect/>
            </a:stretch>
          </p:blipFill>
          <p:spPr bwMode="auto">
            <a:xfrm>
              <a:off x="0" y="0"/>
              <a:ext cx="9144000" cy="199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0" y="1850400"/>
              <a:ext cx="9144000" cy="14446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ＭＳ Ｐゴシック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6400" y="3247200"/>
            <a:ext cx="8136000" cy="900000"/>
          </a:xfrm>
        </p:spPr>
        <p:txBody>
          <a:bodyPr>
            <a:normAutofit/>
          </a:bodyPr>
          <a:lstStyle>
            <a:lvl1pPr algn="l">
              <a:lnSpc>
                <a:spcPts val="3400"/>
              </a:lnSpc>
              <a:defRPr sz="2800" b="1" cap="none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76B4965-163B-44F3-B01D-0549CF9FF2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0910" y="5807093"/>
            <a:ext cx="4681490" cy="75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2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4"/>
          <p:cNvCxnSpPr/>
          <p:nvPr/>
        </p:nvCxnSpPr>
        <p:spPr>
          <a:xfrm flipH="1">
            <a:off x="627063" y="863600"/>
            <a:ext cx="8135937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626400" y="1972800"/>
            <a:ext cx="3960000" cy="4435200"/>
          </a:xfrm>
        </p:spPr>
        <p:txBody>
          <a:bodyPr/>
          <a:lstStyle>
            <a:lvl1pPr marL="277200">
              <a:lnSpc>
                <a:spcPts val="2400"/>
              </a:lnSpc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4802400" y="1972800"/>
            <a:ext cx="3960000" cy="4435200"/>
          </a:xfrm>
        </p:spPr>
        <p:txBody>
          <a:bodyPr/>
          <a:lstStyle>
            <a:lvl1pPr marL="27720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1C3B93-11C6-2842-BA41-19F5595F3C42}" type="slidenum"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Helvetica Neue"/>
                <a:ea typeface="ＭＳ Ｐゴシック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7063" y="6508746"/>
            <a:ext cx="6813550" cy="2462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1000">
                <a:solidFill>
                  <a:srgbClr val="969696"/>
                </a:solidFill>
                <a:latin typeface="Helvetica Neue"/>
                <a:ea typeface="ＭＳ Ｐゴシック" pitchFamily="34" charset="-128"/>
                <a:cs typeface="Helvetica Neue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CD767F4-F4B7-425C-8D5E-D8FBB3F40E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197" y="283940"/>
            <a:ext cx="3614803" cy="57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0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72800"/>
            <a:ext cx="5486400" cy="39787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951538"/>
            <a:ext cx="54864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AD236-35BB-E04B-9C01-0FD39D2313F4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Helvetica Neue"/>
                <a:ea typeface="ＭＳ Ｐゴシック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>
          <a:xfrm flipH="1">
            <a:off x="627063" y="863600"/>
            <a:ext cx="8135937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27063" y="6508746"/>
            <a:ext cx="6813550" cy="2462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1000">
                <a:solidFill>
                  <a:srgbClr val="969696"/>
                </a:solidFill>
                <a:latin typeface="Helvetica Neue"/>
                <a:ea typeface="ＭＳ Ｐゴシック" pitchFamily="34" charset="-128"/>
                <a:cs typeface="Helvetica Neue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EF78E7-A303-4E88-A393-56823BC84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197" y="283940"/>
            <a:ext cx="3614803" cy="57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9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"/>
          <p:cNvCxnSpPr/>
          <p:nvPr/>
        </p:nvCxnSpPr>
        <p:spPr>
          <a:xfrm flipH="1">
            <a:off x="627063" y="863600"/>
            <a:ext cx="8135937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39A65E-9174-E147-BFFC-F3AB4B4FF47F}" type="slidenum"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Helvetica Neue"/>
                <a:ea typeface="ＭＳ Ｐゴシック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27063" y="6508746"/>
            <a:ext cx="6813550" cy="2462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1000">
                <a:solidFill>
                  <a:srgbClr val="969696"/>
                </a:solidFill>
                <a:latin typeface="Helvetica Neue"/>
                <a:ea typeface="ＭＳ Ｐゴシック" pitchFamily="34" charset="-128"/>
                <a:cs typeface="Helvetica Neue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6041F06-B99A-455E-8D15-6704325B86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197" y="283940"/>
            <a:ext cx="3614803" cy="57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6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1"/>
          <p:cNvCxnSpPr/>
          <p:nvPr/>
        </p:nvCxnSpPr>
        <p:spPr>
          <a:xfrm flipH="1">
            <a:off x="627063" y="863600"/>
            <a:ext cx="8135937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3A6364A3-421D-4FBC-A463-8119B925D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197" y="283940"/>
            <a:ext cx="3614803" cy="57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627063" y="1252538"/>
            <a:ext cx="8135937" cy="3603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7063" y="1973263"/>
            <a:ext cx="8135937" cy="44354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vert="horz" lIns="91440" tIns="0" rIns="0" bIns="0" rtlCol="0" anchor="ctr" anchorCtr="0"/>
          <a:lstStyle>
            <a:lvl1pPr algn="r">
              <a:defRPr sz="1000">
                <a:solidFill>
                  <a:srgbClr val="969696"/>
                </a:solidFill>
                <a:latin typeface="Helvetica Neue"/>
                <a:ea typeface="ＭＳ Ｐゴシック" pitchFamily="34" charset="-128"/>
                <a:cs typeface="Helvetica Neue"/>
              </a:defRPr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2586CB-AD95-7B43-A4BD-A094174458C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Helvetica Neue"/>
                <a:ea typeface="ＭＳ Ｐゴシック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43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</p:sldLayoutIdLst>
  <p:hf hdr="0" ftr="0" dt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 kern="1200">
          <a:solidFill>
            <a:srgbClr val="003366"/>
          </a:solidFill>
          <a:latin typeface="Helvetica Neue"/>
          <a:ea typeface="ＭＳ Ｐゴシック" charset="0"/>
          <a:cs typeface="Helvetica Neue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9pPr>
    </p:titleStyle>
    <p:bodyStyle>
      <a:lvl1pPr marL="236538" indent="-276225" algn="l" defTabSz="457200" rtl="0" eaLnBrk="1" fontAlgn="base" hangingPunct="1">
        <a:lnSpc>
          <a:spcPts val="2400"/>
        </a:lnSpc>
        <a:spcBef>
          <a:spcPts val="480"/>
        </a:spcBef>
        <a:spcAft>
          <a:spcPct val="0"/>
        </a:spcAft>
        <a:buClr>
          <a:srgbClr val="003366"/>
        </a:buClr>
        <a:buSzPct val="100000"/>
        <a:buFont typeface="Lucida Grande" charset="0"/>
        <a:buChar char="●"/>
        <a:defRPr sz="20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750888" indent="-276225" algn="l" defTabSz="457200" rtl="0" eaLnBrk="1" fontAlgn="base" hangingPunct="1">
        <a:lnSpc>
          <a:spcPts val="2200"/>
        </a:lnSpc>
        <a:spcBef>
          <a:spcPts val="432"/>
        </a:spcBef>
        <a:spcAft>
          <a:spcPct val="0"/>
        </a:spcAft>
        <a:buClr>
          <a:srgbClr val="003366"/>
        </a:buClr>
        <a:buSzPct val="80000"/>
        <a:buFont typeface="Lucida Grande" charset="0"/>
        <a:buChar char="●"/>
        <a:defRPr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marL="1201738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marL="1443038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marL="1655763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guistik.phil.fau.d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corp.ox.ac.uk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ds.de/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smas2.ids-mannheim.de/cosmas2-web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acky.sslmit.unibo.it/doku.php?id=corpor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us.nlpl.eu/Europarl.php" TargetMode="External"/><Relationship Id="rId5" Type="http://schemas.openxmlformats.org/officeDocument/2006/relationships/hyperlink" Target="https://books.google.com/ngrams" TargetMode="External"/><Relationship Id="rId4" Type="http://schemas.openxmlformats.org/officeDocument/2006/relationships/hyperlink" Target="https://www.webcorpora.org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2.informatik.uni-wuerzburg.de/kallimachos/DROC-Release" TargetMode="External"/><Relationship Id="rId3" Type="http://schemas.openxmlformats.org/officeDocument/2006/relationships/hyperlink" Target="https://dgd.ids-mannheim.de/" TargetMode="External"/><Relationship Id="rId7" Type="http://schemas.openxmlformats.org/officeDocument/2006/relationships/hyperlink" Target="https://polmine.github.io/corpor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ss.lancs.ac.uk/trinity-lancaster-corpus" TargetMode="External"/><Relationship Id="rId5" Type="http://schemas.openxmlformats.org/officeDocument/2006/relationships/hyperlink" Target="https://childes.talkbank.org/" TargetMode="External"/><Relationship Id="rId4" Type="http://schemas.openxmlformats.org/officeDocument/2006/relationships/hyperlink" Target="http://www.deutschdiachrondigital.de/" TargetMode="External"/><Relationship Id="rId9" Type="http://schemas.openxmlformats.org/officeDocument/2006/relationships/hyperlink" Target="https://dracor.org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empirist2015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osion.ai/demos/displacy" TargetMode="External"/><Relationship Id="rId4" Type="http://schemas.openxmlformats.org/officeDocument/2006/relationships/hyperlink" Target="http://corenlp.ru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nception-project.github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di.gy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caster.ac.uk/fass/projects/corpus/ZJU/xCBLS/CBLS.ht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angsci-press.org/catalog/book/14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benhofer.com/korpuslinguistik/kur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b="0" dirty="0"/>
              <a:t>DH 1: </a:t>
            </a:r>
            <a:r>
              <a:rPr lang="en-US" sz="2000" b="0" dirty="0" err="1"/>
              <a:t>Sprache</a:t>
            </a:r>
            <a:r>
              <a:rPr lang="en-US" sz="2000" b="0" dirty="0"/>
              <a:t> und Text</a:t>
            </a:r>
            <a:br>
              <a:rPr lang="en-US" dirty="0"/>
            </a:br>
            <a:r>
              <a:rPr lang="en-US" dirty="0" err="1"/>
              <a:t>Korpora</a:t>
            </a:r>
            <a:r>
              <a:rPr lang="en-US" dirty="0"/>
              <a:t> und Annotation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Andreas Blombach, Stephanie Evert</a:t>
            </a:r>
            <a:br>
              <a:rPr lang="en-US" b="1" dirty="0"/>
            </a:br>
            <a:r>
              <a:rPr lang="en-US" dirty="0" err="1"/>
              <a:t>Lehrstuhl</a:t>
            </a:r>
            <a:r>
              <a:rPr lang="en-US" dirty="0"/>
              <a:t> für </a:t>
            </a:r>
            <a:r>
              <a:rPr lang="en-US" dirty="0" err="1"/>
              <a:t>Korpus</a:t>
            </a:r>
            <a:r>
              <a:rPr lang="en-US" dirty="0"/>
              <a:t>- und </a:t>
            </a:r>
            <a:r>
              <a:rPr lang="en-US" dirty="0" err="1"/>
              <a:t>Computerlinguistik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https://www.linguistik.phil.fau.de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282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ist Korpuslinguistik?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/>
              <a:t>Korpuslinguistik als </a:t>
            </a:r>
            <a:r>
              <a:rPr lang="en-US" sz="2400">
                <a:solidFill>
                  <a:schemeClr val="accent2"/>
                </a:solidFill>
              </a:rPr>
              <a:t>Methodenwissenschaft</a:t>
            </a:r>
            <a:br>
              <a:rPr lang="en-US" sz="2400">
                <a:solidFill>
                  <a:schemeClr val="accent2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(</a:t>
            </a:r>
            <a:r>
              <a:rPr lang="en-US" sz="2400">
                <a:solidFill>
                  <a:schemeClr val="accent1"/>
                </a:solidFill>
                <a:sym typeface="Wingdings"/>
              </a:rPr>
              <a:t>corpus-</a:t>
            </a:r>
            <a:r>
              <a:rPr lang="en-US" sz="2400" i="1">
                <a:solidFill>
                  <a:schemeClr val="accent1"/>
                </a:solidFill>
                <a:sym typeface="Wingdings"/>
              </a:rPr>
              <a:t>based </a:t>
            </a:r>
            <a:r>
              <a:rPr lang="en-US" sz="2400">
                <a:solidFill>
                  <a:schemeClr val="accent1"/>
                </a:solidFill>
                <a:sym typeface="Wingdings"/>
              </a:rPr>
              <a:t>research)</a:t>
            </a:r>
            <a:endParaRPr lang="en-US" sz="2400">
              <a:solidFill>
                <a:schemeClr val="accent1"/>
              </a:solidFill>
            </a:endParaRPr>
          </a:p>
          <a:p>
            <a:endParaRPr lang="en-US"/>
          </a:p>
          <a:p>
            <a:r>
              <a:rPr lang="en-US"/>
              <a:t>Erstellung von Korpora als repräsentative Stichproben</a:t>
            </a:r>
            <a:br>
              <a:rPr lang="en-US"/>
            </a:br>
            <a:r>
              <a:rPr lang="en-US"/>
              <a:t>(Grundgesamtheit,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sampling frame</a:t>
            </a:r>
            <a:r>
              <a:rPr lang="en-US"/>
              <a:t>, Stichprobenplanung, </a:t>
            </a:r>
            <a:r>
              <a:rPr lang="en-US" i="1"/>
              <a:t>…</a:t>
            </a:r>
            <a:r>
              <a:rPr lang="en-US"/>
              <a:t>)</a:t>
            </a:r>
          </a:p>
          <a:p>
            <a:r>
              <a:rPr lang="en-US"/>
              <a:t>Automatische linguistische Annotation</a:t>
            </a:r>
            <a:br>
              <a:rPr lang="en-US"/>
            </a:br>
            <a:r>
              <a:rPr lang="en-US"/>
              <a:t>(schwierig z.B. für literarische oder historische Texte)</a:t>
            </a:r>
          </a:p>
          <a:p>
            <a:r>
              <a:rPr lang="en-US"/>
              <a:t>Werkzeuge für Suche (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corpus query</a:t>
            </a:r>
            <a:r>
              <a:rPr lang="en-US"/>
              <a:t>) &amp; Visualisierung</a:t>
            </a:r>
          </a:p>
          <a:p>
            <a:r>
              <a:rPr lang="en-US"/>
              <a:t>Überprüfung von Hypothesen mit statistischen Tests</a:t>
            </a:r>
            <a:br>
              <a:rPr lang="en-US"/>
            </a:br>
            <a:r>
              <a:rPr lang="en-US"/>
              <a:t>(</a:t>
            </a:r>
            <a:r>
              <a:rPr lang="en-US">
                <a:sym typeface="Wingdings" pitchFamily="2" charset="2"/>
              </a:rPr>
              <a:t></a:t>
            </a:r>
            <a:r>
              <a:rPr lang="en-US">
                <a:sym typeface="Wingdings"/>
              </a:rPr>
              <a:t> methodologische Herausforderungen) </a:t>
            </a:r>
          </a:p>
          <a:p>
            <a:r>
              <a:rPr lang="en-US"/>
              <a:t>Statistische Modellierung &amp; explorative Verfahren</a:t>
            </a:r>
          </a:p>
          <a:p>
            <a:r>
              <a:rPr lang="en-US"/>
              <a:t>Weitgehend unabhängig von spezifischen Fragestellungen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D2A9E-9BBB-D04F-84E8-44A6A978A0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F2EDB9-F796-5F43-815C-ABD90F54B96B}" type="slidenum">
              <a:rPr lang="en-GB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26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ist Korpuslinguistik?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/>
              <a:t>Korpuslinguistik als eigene </a:t>
            </a:r>
            <a:r>
              <a:rPr lang="en-US" sz="2400">
                <a:solidFill>
                  <a:srgbClr val="C73127"/>
                </a:solidFill>
              </a:rPr>
              <a:t>Teildisziplin der Sprachwissenschaft</a:t>
            </a:r>
            <a:br>
              <a:rPr lang="en-US" sz="2400">
                <a:solidFill>
                  <a:srgbClr val="C73127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(</a:t>
            </a:r>
            <a:r>
              <a:rPr lang="en-US" sz="2400">
                <a:solidFill>
                  <a:schemeClr val="accent1"/>
                </a:solidFill>
                <a:sym typeface="Wingdings"/>
              </a:rPr>
              <a:t>corpus</a:t>
            </a:r>
            <a:r>
              <a:rPr lang="en-US" sz="2400" i="1">
                <a:solidFill>
                  <a:schemeClr val="accent1"/>
                </a:solidFill>
                <a:sym typeface="Wingdings"/>
              </a:rPr>
              <a:t>-driven</a:t>
            </a:r>
            <a:r>
              <a:rPr lang="en-US" sz="2400">
                <a:solidFill>
                  <a:schemeClr val="accent1"/>
                </a:solidFill>
                <a:sym typeface="Wingdings"/>
              </a:rPr>
              <a:t> research)</a:t>
            </a:r>
            <a:endParaRPr lang="en-US" sz="2400">
              <a:solidFill>
                <a:srgbClr val="C73127"/>
              </a:solidFill>
            </a:endParaRPr>
          </a:p>
          <a:p>
            <a:endParaRPr lang="en-US"/>
          </a:p>
          <a:p>
            <a:r>
              <a:rPr lang="en-US"/>
              <a:t>Britische Forschungstradition seit 1950er Jahren</a:t>
            </a:r>
            <a:br>
              <a:rPr lang="en-US"/>
            </a:br>
            <a:r>
              <a:rPr lang="en-US"/>
              <a:t>(Firth, Sinclair, Halliday, Leech, McEnery, …)</a:t>
            </a:r>
          </a:p>
          <a:p>
            <a:r>
              <a:rPr lang="en-US"/>
              <a:t>Qualitative Analyse von Konkordanzen (John Sinclair: </a:t>
            </a:r>
            <a:r>
              <a:rPr lang="en-US" i="1">
                <a:solidFill>
                  <a:schemeClr val="accent1">
                    <a:lumMod val="75000"/>
                  </a:schemeClr>
                </a:solidFill>
              </a:rPr>
              <a:t>trust the text!</a:t>
            </a:r>
            <a:r>
              <a:rPr lang="en-US"/>
              <a:t>)</a:t>
            </a:r>
          </a:p>
          <a:p>
            <a:r>
              <a:rPr lang="en-US"/>
              <a:t>Quantitative Methoden: Keywords, Kollokationen, Häufigkeitsvergleich, …</a:t>
            </a:r>
          </a:p>
          <a:p>
            <a:r>
              <a:rPr lang="en-US"/>
              <a:t>Traditionell vorwiegend deskriptiv, Schwerpunkt auf Sprachgebrauch</a:t>
            </a:r>
            <a:br>
              <a:rPr lang="en-US"/>
            </a:br>
            <a:r>
              <a:rPr lang="en-US"/>
              <a:t>(</a:t>
            </a:r>
            <a:r>
              <a:rPr lang="en-US">
                <a:sym typeface="Wingdings" pitchFamily="2" charset="2"/>
              </a:rPr>
              <a:t> angewandte Korpuslinguistik,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Applied CL</a:t>
            </a:r>
            <a:r>
              <a:rPr lang="en-US">
                <a:sym typeface="Wingdings" pitchFamily="2" charset="2"/>
              </a:rPr>
              <a:t>)</a:t>
            </a:r>
            <a:endParaRPr lang="en-US"/>
          </a:p>
          <a:p>
            <a:r>
              <a:rPr lang="en-US"/>
              <a:t>Themen: Sprachvarietäten, funktionale Aspekte, soziologische und politische Diskurse, Spracherwerb und -unterricht, …</a:t>
            </a:r>
          </a:p>
          <a:p>
            <a:r>
              <a:rPr lang="en-US"/>
              <a:t>Neu: enge Verbindung zu kognitiver Linguistik (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usage-based approaches</a:t>
            </a:r>
            <a:r>
              <a:rPr lang="en-US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D2A9E-9BBB-D04F-84E8-44A6A978A0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F2EDB9-F796-5F43-815C-ABD90F54B96B}" type="slidenum">
              <a:rPr lang="en-GB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53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Anwendungsgebiete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>
                <a:sym typeface="Wingdings"/>
              </a:rPr>
              <a:t>Dialektologie</a:t>
            </a:r>
            <a:r>
              <a:rPr lang="en-US" dirty="0">
                <a:sym typeface="Wingdings"/>
              </a:rPr>
              <a:t>, </a:t>
            </a:r>
            <a:r>
              <a:rPr lang="en-US" dirty="0" err="1">
                <a:sym typeface="Wingdings"/>
              </a:rPr>
              <a:t>kontrastive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Linguistik</a:t>
            </a:r>
            <a:r>
              <a:rPr lang="en-US" dirty="0">
                <a:sym typeface="Wingdings"/>
              </a:rPr>
              <a:t>, </a:t>
            </a:r>
            <a:r>
              <a:rPr lang="en-US" dirty="0" err="1">
                <a:sym typeface="Wingdings"/>
              </a:rPr>
              <a:t>Kulturwissenschaft</a:t>
            </a:r>
            <a:endParaRPr lang="en-US" dirty="0">
              <a:sym typeface="Wingdings"/>
            </a:endParaRPr>
          </a:p>
          <a:p>
            <a:pPr>
              <a:spcBef>
                <a:spcPts val="0"/>
              </a:spcBef>
            </a:pPr>
            <a:r>
              <a:rPr lang="en-US" dirty="0" err="1"/>
              <a:t>Fremdsprachenunterricht</a:t>
            </a:r>
            <a:r>
              <a:rPr lang="en-US" dirty="0"/>
              <a:t> &amp; </a:t>
            </a:r>
            <a:r>
              <a:rPr lang="en-US" dirty="0" err="1"/>
              <a:t>Spracherwerb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➞ CALL</a:t>
            </a:r>
            <a:r>
              <a:rPr lang="en-US" baseline="30000" dirty="0">
                <a:sym typeface="Wingdings"/>
              </a:rPr>
              <a:t>1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ym typeface="Wingdings"/>
              </a:rPr>
              <a:t>Grammatik &amp; Syntax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(➞ </a:t>
            </a:r>
            <a:r>
              <a:rPr lang="en-US" dirty="0">
                <a:solidFill>
                  <a:srgbClr val="31859C"/>
                </a:solidFill>
                <a:sym typeface="Wingdings"/>
              </a:rPr>
              <a:t>Quirk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/Greenbaum CGEL</a:t>
            </a:r>
            <a:r>
              <a:rPr lang="en-US" baseline="30000" dirty="0">
                <a:sym typeface="Wingdings"/>
              </a:rPr>
              <a:t>2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err="1"/>
              <a:t>Historische</a:t>
            </a:r>
            <a:r>
              <a:rPr lang="en-US" dirty="0"/>
              <a:t> </a:t>
            </a:r>
            <a:r>
              <a:rPr lang="en-US" dirty="0" err="1"/>
              <a:t>Sprachwissenschaft</a:t>
            </a:r>
            <a:r>
              <a:rPr lang="en-US" dirty="0"/>
              <a:t> &amp; </a:t>
            </a:r>
            <a:r>
              <a:rPr lang="en-US" dirty="0" err="1"/>
              <a:t>Sprachwandel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Lexikalische</a:t>
            </a:r>
            <a:r>
              <a:rPr lang="en-US" dirty="0"/>
              <a:t> </a:t>
            </a:r>
            <a:r>
              <a:rPr lang="en-US" dirty="0" err="1"/>
              <a:t>Semantik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➞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semantische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Prosodien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err="1"/>
              <a:t>Lexikographie</a:t>
            </a:r>
            <a:r>
              <a:rPr lang="en-US" dirty="0"/>
              <a:t> &amp; </a:t>
            </a:r>
            <a:r>
              <a:rPr lang="en-US" dirty="0" err="1"/>
              <a:t>Lexikologie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➞ COBUILD,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Kollokations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-WB)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ym typeface="Wingdings"/>
              </a:rPr>
              <a:t>Morphologie</a:t>
            </a:r>
            <a:r>
              <a:rPr lang="en-US" dirty="0">
                <a:sym typeface="Wingdings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(➞ </a:t>
            </a:r>
            <a:r>
              <a:rPr lang="en-US" dirty="0" err="1">
                <a:solidFill>
                  <a:srgbClr val="31859C"/>
                </a:solidFill>
                <a:sym typeface="Wingdings"/>
              </a:rPr>
              <a:t>Produktivitätsbegriff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err="1"/>
              <a:t>Phonologie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➞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Sprachatlas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err="1"/>
              <a:t>Pragmatik</a:t>
            </a:r>
            <a:r>
              <a:rPr lang="en-US" dirty="0"/>
              <a:t> &amp; </a:t>
            </a:r>
            <a:r>
              <a:rPr lang="en-US" dirty="0" err="1"/>
              <a:t>Diskursanalyse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➞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Rhetorik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Soziologie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Politik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err="1"/>
              <a:t>Soziolinguistik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➞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Gender Studies,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Sprachideologie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err="1">
                <a:sym typeface="Wingdings"/>
              </a:rPr>
              <a:t>Sprachdokumentation</a:t>
            </a:r>
            <a:r>
              <a:rPr lang="en-US" dirty="0">
                <a:sym typeface="Wingdings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(➞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bedrohte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Sprachen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ym typeface="Wingdings"/>
              </a:rPr>
              <a:t>Sprachvariation</a:t>
            </a:r>
            <a:r>
              <a:rPr lang="en-US" dirty="0">
                <a:sym typeface="Wingdings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(➞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z.B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.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Registeranalyse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nach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Biber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err="1"/>
              <a:t>Stilometrie</a:t>
            </a:r>
            <a:r>
              <a:rPr lang="en-US" dirty="0"/>
              <a:t> &amp; </a:t>
            </a:r>
            <a:r>
              <a:rPr lang="en-US" dirty="0" err="1"/>
              <a:t>Literaturwissenschaft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➞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Autorenerkennung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err="1"/>
              <a:t>Übersetzungswissenschaft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➞ „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/>
              </a:rPr>
              <a:t>Translationese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“)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FFBAB3-18CD-49AF-9C1A-783E7281575E}"/>
              </a:ext>
            </a:extLst>
          </p:cNvPr>
          <p:cNvSpPr txBox="1"/>
          <p:nvPr/>
        </p:nvSpPr>
        <p:spPr>
          <a:xfrm>
            <a:off x="627063" y="6316824"/>
            <a:ext cx="721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>
                <a:solidFill>
                  <a:srgbClr val="3185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omputer-</a:t>
            </a:r>
            <a:r>
              <a:rPr lang="de-DE" sz="1400" dirty="0" err="1">
                <a:solidFill>
                  <a:srgbClr val="3185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ssisted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rgbClr val="3185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rgbClr val="3185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earning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1400" dirty="0" err="1">
                <a:solidFill>
                  <a:srgbClr val="3185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omprehensive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>
                <a:solidFill>
                  <a:srgbClr val="3185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rammar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>
                <a:solidFill>
                  <a:srgbClr val="3185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nglish </a:t>
            </a:r>
            <a:r>
              <a:rPr lang="de-DE" sz="1400" dirty="0">
                <a:solidFill>
                  <a:srgbClr val="3185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DA382-0332-F66F-9B9E-0447F625AB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613C82-7869-6749-8B64-6E6BEACED82A}" type="slidenum"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Helvetica Neue"/>
                <a:ea typeface="ＭＳ Ｐゴシック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777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9C18-6F70-A243-8136-71E615CA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Korpuslinguistische Fragestellungen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42FA-8C93-974F-9E98-04E5A7F4A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Welche Struktur hat (eine) Sprache?</a:t>
            </a:r>
          </a:p>
          <a:p>
            <a:pPr lvl="1"/>
            <a:r>
              <a:rPr lang="en-US"/>
              <a:t>Grammatiken (CGEL</a:t>
            </a:r>
            <a:r>
              <a:rPr lang="en-US" baseline="30000"/>
              <a:t>1</a:t>
            </a:r>
            <a:r>
              <a:rPr lang="en-US"/>
              <a:t>), Syntaxtheorie, Morphologie, …</a:t>
            </a:r>
          </a:p>
          <a:p>
            <a:pPr lvl="1"/>
            <a:r>
              <a:rPr lang="en-US"/>
              <a:t>Wörterbücher (</a:t>
            </a:r>
            <a:r>
              <a:rPr lang="en-US">
                <a:sym typeface="Wingdings" pitchFamily="2" charset="2"/>
              </a:rPr>
              <a:t>➞ Computerlexikographie)</a:t>
            </a:r>
            <a:endParaRPr lang="en-US"/>
          </a:p>
          <a:p>
            <a:pPr lvl="1"/>
            <a:r>
              <a:rPr lang="en-US"/>
              <a:t>Sprachdokumentation (insb. bedrohte Sprachen), Typologie</a:t>
            </a:r>
          </a:p>
          <a:p>
            <a:pPr lvl="1"/>
            <a:endParaRPr lang="en-US"/>
          </a:p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Wie funktioniert Sprachverarbeitung im Gehirn?</a:t>
            </a:r>
          </a:p>
          <a:p>
            <a:pPr lvl="1"/>
            <a:r>
              <a:rPr lang="en-US"/>
              <a:t>Psycholinguistik, Neurolinguistik</a:t>
            </a:r>
          </a:p>
          <a:p>
            <a:pPr lvl="1"/>
            <a:r>
              <a:rPr lang="en-US"/>
              <a:t>kognitive Linguistik (</a:t>
            </a:r>
            <a:r>
              <a:rPr lang="en-US">
                <a:sym typeface="Wingdings" pitchFamily="2" charset="2"/>
              </a:rPr>
              <a:t>➞ Linguistics Lab)</a:t>
            </a:r>
          </a:p>
          <a:p>
            <a:pPr lvl="1"/>
            <a:endParaRPr lang="en-US">
              <a:sym typeface="Wingdings" pitchFamily="2" charset="2"/>
            </a:endParaRPr>
          </a:p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Wie wird Sprache gelernt (und gelehrt)?</a:t>
            </a:r>
          </a:p>
          <a:p>
            <a:pPr lvl="1"/>
            <a:r>
              <a:rPr lang="en-US"/>
              <a:t>Spracherwerb bei Kindern (L1)</a:t>
            </a:r>
          </a:p>
          <a:p>
            <a:pPr lvl="1"/>
            <a:r>
              <a:rPr lang="en-US"/>
              <a:t>Fremdsprachenerwerb (L2, L3), Lernersprache</a:t>
            </a:r>
          </a:p>
          <a:p>
            <a:pPr lvl="1"/>
            <a:r>
              <a:rPr lang="en-US"/>
              <a:t>Sprachunterricht (</a:t>
            </a:r>
            <a:r>
              <a:rPr lang="en-US">
                <a:sym typeface="Wingdings" pitchFamily="2" charset="2"/>
              </a:rPr>
              <a:t>➞ </a:t>
            </a:r>
            <a:r>
              <a:rPr lang="en-US"/>
              <a:t>CALL</a:t>
            </a:r>
            <a:r>
              <a:rPr lang="en-US" baseline="30000"/>
              <a:t>2</a:t>
            </a:r>
            <a:r>
              <a:rPr lang="en-US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E2C51-89A8-874A-9CC1-9045CA389F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F2EDB9-F796-5F43-815C-ABD90F54B96B}" type="slidenum">
              <a:rPr lang="en-GB"/>
              <a:pPr/>
              <a:t>13</a:t>
            </a:fld>
            <a:endParaRPr lang="en-GB"/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5F97CE1E-C18E-EA97-FF41-399B821E5ECF}"/>
              </a:ext>
            </a:extLst>
          </p:cNvPr>
          <p:cNvSpPr txBox="1"/>
          <p:nvPr/>
        </p:nvSpPr>
        <p:spPr>
          <a:xfrm>
            <a:off x="627063" y="6316824"/>
            <a:ext cx="721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Quirk/Greenbaum/Leech/Svartvik (1985): </a:t>
            </a:r>
            <a:r>
              <a:rPr lang="de-DE" sz="1400" i="1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de-DE" sz="1400" i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omprehensive</a:t>
            </a:r>
            <a:r>
              <a:rPr lang="de-DE" sz="1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de-DE" sz="1400" i="1" dirty="0">
                <a:latin typeface="Calibri" panose="020F0502020204030204" pitchFamily="34" charset="0"/>
                <a:cs typeface="Calibri" panose="020F0502020204030204" pitchFamily="34" charset="0"/>
              </a:rPr>
              <a:t>rammar </a:t>
            </a:r>
            <a:r>
              <a:rPr lang="de-DE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1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1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de-DE" sz="1400" i="1" dirty="0">
                <a:latin typeface="Calibri" panose="020F0502020204030204" pitchFamily="34" charset="0"/>
                <a:cs typeface="Calibri" panose="020F0502020204030204" pitchFamily="34" charset="0"/>
              </a:rPr>
              <a:t>nglish </a:t>
            </a:r>
            <a:r>
              <a:rPr lang="de-DE" sz="14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1400" i="1" dirty="0"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</a:p>
          <a:p>
            <a:r>
              <a:rPr lang="de-DE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omputer-</a:t>
            </a:r>
            <a:r>
              <a:rPr lang="de-DE" sz="1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ssisted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earning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1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9C18-6F70-A243-8136-71E615CA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Korpuslinguistische Fragestellungen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642FA-8C93-974F-9E98-04E5A7F4A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Wie sehr variiert Sprache?</a:t>
            </a:r>
          </a:p>
          <a:p>
            <a:pPr lvl="1"/>
            <a:r>
              <a:rPr lang="en-US"/>
              <a:t>Varietäten &amp; Dialekte (Aussprache, Vokabular, Häufigkeiten)</a:t>
            </a:r>
          </a:p>
          <a:p>
            <a:pPr lvl="1"/>
            <a:r>
              <a:rPr lang="en-US"/>
              <a:t>Soziolinguistik, individuelle Unterschiede zw. Sprechern</a:t>
            </a:r>
          </a:p>
          <a:p>
            <a:pPr lvl="1"/>
            <a:r>
              <a:rPr lang="en-US"/>
              <a:t>Registervariation (z.B. formell vs. informell), multivariate Analyse (Biber 1988)</a:t>
            </a:r>
          </a:p>
          <a:p>
            <a:pPr lvl="1"/>
            <a:endParaRPr lang="en-US"/>
          </a:p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Wie hat sich eine Sprache entwickelt?</a:t>
            </a:r>
          </a:p>
          <a:p>
            <a:pPr lvl="1"/>
            <a:r>
              <a:rPr lang="en-US"/>
              <a:t>Sprachwandel (Grammatik, Vokabular, Bedeutungen) </a:t>
            </a:r>
          </a:p>
          <a:p>
            <a:pPr lvl="1"/>
            <a:r>
              <a:rPr lang="en-US"/>
              <a:t>historische Linguistik, Sprachevolution</a:t>
            </a:r>
          </a:p>
          <a:p>
            <a:pPr lvl="1"/>
            <a:endParaRPr lang="en-US"/>
          </a:p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Wozu wird Sprache verwendet?</a:t>
            </a:r>
          </a:p>
          <a:p>
            <a:pPr lvl="1"/>
            <a:r>
              <a:rPr lang="en-US"/>
              <a:t>korpusbasierte Diskursanalyse (z.B. Populismus)</a:t>
            </a:r>
          </a:p>
          <a:p>
            <a:pPr lvl="1"/>
            <a:r>
              <a:rPr lang="en-US"/>
              <a:t>digitale Literaturwissenschaft (Stilometrie, Autorschaft, …)</a:t>
            </a:r>
          </a:p>
          <a:p>
            <a:pPr lvl="1"/>
            <a:r>
              <a:rPr lang="en-US"/>
              <a:t>Übersetzungwissenschaft („Translationese“)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7E73F-439F-8B47-9179-1C7120EADB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F2EDB9-F796-5F43-815C-ABD90F54B96B}" type="slidenum">
              <a:rPr lang="en-GB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85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14DB2E1-20A5-410B-9074-0D682CE4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kurze Geschichte der Korpuslinguistik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36CD25-64BB-4B0B-9A90-402334C181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93150" y="6408738"/>
            <a:ext cx="450850" cy="449262"/>
          </a:xfrm>
        </p:spPr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9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Vorläufer der Korpuslinguistik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Erste</a:t>
            </a:r>
            <a:r>
              <a:rPr lang="en-US" dirty="0"/>
              <a:t> „</a:t>
            </a:r>
            <a:r>
              <a:rPr lang="en-US" dirty="0" err="1"/>
              <a:t>korpus“basierte</a:t>
            </a:r>
            <a:r>
              <a:rPr lang="en-US" dirty="0"/>
              <a:t> </a:t>
            </a:r>
            <a:r>
              <a:rPr lang="en-US" dirty="0" err="1"/>
              <a:t>Untersuchungen</a:t>
            </a:r>
            <a:r>
              <a:rPr lang="en-US" dirty="0"/>
              <a:t> ab Ende des 19. </a:t>
            </a:r>
            <a:r>
              <a:rPr lang="en-US" dirty="0" err="1"/>
              <a:t>Jhd</a:t>
            </a:r>
            <a:r>
              <a:rPr lang="en-US" dirty="0"/>
              <a:t>.</a:t>
            </a:r>
          </a:p>
          <a:p>
            <a:r>
              <a:rPr lang="en-US" dirty="0" err="1"/>
              <a:t>Rechtschreibung, Stenographie &amp; Lexikographie</a:t>
            </a:r>
            <a:endParaRPr lang="en-US" dirty="0"/>
          </a:p>
          <a:p>
            <a:pPr lvl="1"/>
            <a:r>
              <a:rPr lang="en-US" sz="1600" dirty="0" err="1"/>
              <a:t>Kaeding</a:t>
            </a:r>
            <a:r>
              <a:rPr lang="en-US" sz="1600" dirty="0"/>
              <a:t> (1897): dt. </a:t>
            </a:r>
            <a:r>
              <a:rPr lang="en-US" sz="1600" dirty="0" err="1"/>
              <a:t>Häufigkeitswörterbuch</a:t>
            </a:r>
            <a:r>
              <a:rPr lang="en-US" sz="1600" dirty="0"/>
              <a:t> auf Basis </a:t>
            </a:r>
            <a:r>
              <a:rPr lang="en-US" sz="1600" dirty="0" err="1"/>
              <a:t>eines</a:t>
            </a:r>
            <a:r>
              <a:rPr lang="en-US" sz="1600" dirty="0"/>
              <a:t> </a:t>
            </a:r>
            <a:r>
              <a:rPr lang="en-US" sz="1600" dirty="0" err="1"/>
              <a:t>Korpus</a:t>
            </a:r>
            <a:r>
              <a:rPr lang="en-US" sz="1600" dirty="0"/>
              <a:t> von ca. 11 </a:t>
            </a:r>
            <a:r>
              <a:rPr lang="en-US" sz="1600" dirty="0" err="1"/>
              <a:t>M</a:t>
            </a:r>
            <a:r>
              <a:rPr lang="en-US" sz="1600" dirty="0"/>
              <a:t> </a:t>
            </a:r>
            <a:r>
              <a:rPr lang="en-US" sz="1600" dirty="0" err="1"/>
              <a:t>Wörtern</a:t>
            </a:r>
            <a:br>
              <a:rPr lang="en-US" sz="1600" dirty="0" err="1"/>
            </a:br>
            <a:r>
              <a:rPr lang="en-US" sz="1600" dirty="0"/>
              <a:t>(von </a:t>
            </a:r>
            <a:r>
              <a:rPr lang="en-US" sz="1600" dirty="0" err="1"/>
              <a:t>über</a:t>
            </a:r>
            <a:r>
              <a:rPr lang="en-US" sz="1600" dirty="0"/>
              <a:t> 600 </a:t>
            </a:r>
            <a:r>
              <a:rPr lang="en-US" sz="1600" dirty="0" err="1"/>
              <a:t>Mitarbeitern</a:t>
            </a:r>
            <a:r>
              <a:rPr lang="en-US" sz="1600" dirty="0"/>
              <a:t> in </a:t>
            </a:r>
            <a:r>
              <a:rPr lang="en-US" sz="1600" dirty="0" err="1"/>
              <a:t>über</a:t>
            </a:r>
            <a:r>
              <a:rPr lang="en-US" sz="1600" dirty="0"/>
              <a:t> 100 </a:t>
            </a:r>
            <a:r>
              <a:rPr lang="en-US" sz="1600" dirty="0" err="1"/>
              <a:t>Zählstellen</a:t>
            </a:r>
            <a:r>
              <a:rPr lang="en-US" sz="1600" dirty="0"/>
              <a:t> </a:t>
            </a:r>
            <a:r>
              <a:rPr lang="en-US" sz="1600" dirty="0" err="1"/>
              <a:t>im</a:t>
            </a:r>
            <a:r>
              <a:rPr lang="en-US" sz="1600" dirty="0"/>
              <a:t> </a:t>
            </a:r>
            <a:r>
              <a:rPr lang="en-US" sz="1600" dirty="0" err="1"/>
              <a:t>Deutschen</a:t>
            </a:r>
            <a:r>
              <a:rPr lang="en-US" sz="1600" dirty="0"/>
              <a:t> Reich </a:t>
            </a:r>
            <a:r>
              <a:rPr lang="en-US" sz="1600" dirty="0" err="1"/>
              <a:t>händisch</a:t>
            </a:r>
            <a:r>
              <a:rPr lang="en-US" sz="1600" dirty="0"/>
              <a:t> </a:t>
            </a:r>
            <a:r>
              <a:rPr lang="en-US" sz="1600" dirty="0" err="1"/>
              <a:t>erstellt</a:t>
            </a:r>
            <a:r>
              <a:rPr lang="en-US" sz="1600" dirty="0"/>
              <a:t>!)</a:t>
            </a:r>
            <a:endParaRPr lang="en-US" sz="1400" dirty="0"/>
          </a:p>
          <a:p>
            <a:pPr lvl="1"/>
            <a:r>
              <a:rPr lang="en-US" sz="1600"/>
              <a:t>Murray (1879–1928): Belegsammlung (Karteikarten!) für das </a:t>
            </a:r>
            <a:r>
              <a:rPr lang="en-US" sz="1600" i="1"/>
              <a:t>Oxford English Dictionary</a:t>
            </a:r>
            <a:endParaRPr lang="en-US" sz="1600" dirty="0"/>
          </a:p>
          <a:p>
            <a:r>
              <a:rPr lang="en-US" dirty="0" err="1"/>
              <a:t>Spracherwerb</a:t>
            </a:r>
            <a:endParaRPr lang="en-US" dirty="0"/>
          </a:p>
          <a:p>
            <a:pPr lvl="1"/>
            <a:r>
              <a:rPr lang="en-US" sz="1600" dirty="0" err="1"/>
              <a:t>erste</a:t>
            </a:r>
            <a:r>
              <a:rPr lang="en-US" sz="1600" dirty="0"/>
              <a:t> </a:t>
            </a:r>
            <a:r>
              <a:rPr lang="en-US" sz="1600" dirty="0" err="1"/>
              <a:t>Longitudinalstudien</a:t>
            </a:r>
            <a:r>
              <a:rPr lang="en-US" sz="1600" dirty="0"/>
              <a:t> ca. 1876–1926 (</a:t>
            </a:r>
            <a:r>
              <a:rPr lang="en-US" sz="1600" dirty="0" err="1"/>
              <a:t>Elterntagebücher</a:t>
            </a:r>
            <a:r>
              <a:rPr lang="en-US" sz="1600" dirty="0"/>
              <a:t>)</a:t>
            </a:r>
          </a:p>
          <a:p>
            <a:pPr lvl="1"/>
            <a:r>
              <a:rPr lang="en-US" sz="1600" dirty="0" err="1"/>
              <a:t>große</a:t>
            </a:r>
            <a:r>
              <a:rPr lang="en-US" sz="1600" dirty="0"/>
              <a:t> </a:t>
            </a:r>
            <a:r>
              <a:rPr lang="en-US" sz="1600" dirty="0" err="1"/>
              <a:t>Querschnittstudien</a:t>
            </a:r>
            <a:r>
              <a:rPr lang="en-US" sz="1600" dirty="0"/>
              <a:t> ca. 1927–1957</a:t>
            </a:r>
          </a:p>
          <a:p>
            <a:r>
              <a:rPr lang="en-US" dirty="0" err="1"/>
              <a:t>Sprachdokumentation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Strukturalismus</a:t>
            </a:r>
            <a:endParaRPr lang="en-US" dirty="0"/>
          </a:p>
          <a:p>
            <a:pPr lvl="1"/>
            <a:r>
              <a:rPr lang="en-US" sz="1600" dirty="0"/>
              <a:t>Boas (1940), Firth (1930–1955), …</a:t>
            </a:r>
            <a:endParaRPr lang="en-US" dirty="0"/>
          </a:p>
          <a:p>
            <a:r>
              <a:rPr lang="en-US" dirty="0" err="1"/>
              <a:t>Fremdsprachenunterricht</a:t>
            </a:r>
            <a:endParaRPr lang="en-US" dirty="0"/>
          </a:p>
          <a:p>
            <a:pPr lvl="1"/>
            <a:r>
              <a:rPr lang="en-US" sz="1600" dirty="0" err="1"/>
              <a:t>Grundwortschatz</a:t>
            </a:r>
            <a:r>
              <a:rPr lang="en-US" sz="1600" dirty="0"/>
              <a:t>, </a:t>
            </a:r>
            <a:r>
              <a:rPr lang="en-US" sz="1600" dirty="0" err="1"/>
              <a:t>Sprachniveaus</a:t>
            </a:r>
            <a:r>
              <a:rPr lang="en-US" sz="1600" dirty="0"/>
              <a:t>, </a:t>
            </a:r>
            <a:r>
              <a:rPr lang="en-US" sz="1600" dirty="0" err="1"/>
              <a:t>Kollokationen</a:t>
            </a:r>
            <a:r>
              <a:rPr lang="en-US" sz="1600" dirty="0"/>
              <a:t> (</a:t>
            </a:r>
            <a:r>
              <a:rPr lang="en-US" sz="1600" dirty="0" err="1"/>
              <a:t>z.B</a:t>
            </a:r>
            <a:r>
              <a:rPr lang="en-US" sz="1600" dirty="0"/>
              <a:t>. Palmer 1933)</a:t>
            </a:r>
            <a:endParaRPr lang="en-US" dirty="0"/>
          </a:p>
          <a:p>
            <a:r>
              <a:rPr lang="en-US" dirty="0" err="1"/>
              <a:t>Vergleichende</a:t>
            </a:r>
            <a:r>
              <a:rPr lang="en-US" dirty="0"/>
              <a:t> </a:t>
            </a:r>
            <a:r>
              <a:rPr lang="en-US" dirty="0" err="1"/>
              <a:t>Sprachwissenschaft</a:t>
            </a:r>
            <a:endParaRPr lang="en-US" dirty="0"/>
          </a:p>
          <a:p>
            <a:pPr lvl="1"/>
            <a:r>
              <a:rPr lang="en-US" sz="1600" dirty="0"/>
              <a:t>Eaton (1940) </a:t>
            </a:r>
            <a:r>
              <a:rPr lang="en-US" sz="1600" dirty="0" err="1"/>
              <a:t>zur</a:t>
            </a:r>
            <a:r>
              <a:rPr lang="en-US" sz="1600" dirty="0"/>
              <a:t> </a:t>
            </a:r>
            <a:r>
              <a:rPr lang="en-US" sz="1600" dirty="0" err="1"/>
              <a:t>Häufigkeit</a:t>
            </a:r>
            <a:r>
              <a:rPr lang="en-US" sz="1600" dirty="0"/>
              <a:t> von </a:t>
            </a:r>
            <a:r>
              <a:rPr lang="en-US" sz="1600" dirty="0" err="1"/>
              <a:t>Wortbedeutungen</a:t>
            </a:r>
            <a:r>
              <a:rPr lang="en-US" sz="1600" dirty="0"/>
              <a:t> in NL, FR, DE, 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F8FFF8-AF06-40FC-8852-51832AEAB2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84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Chomsky (1957): Generative Linguistik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Rationalismus</a:t>
            </a:r>
            <a:r>
              <a:rPr lang="en-US" dirty="0"/>
              <a:t> (</a:t>
            </a:r>
            <a:r>
              <a:rPr lang="en-US" dirty="0" err="1"/>
              <a:t>Introspektion</a:t>
            </a:r>
            <a:r>
              <a:rPr lang="en-US" dirty="0"/>
              <a:t>) </a:t>
            </a:r>
            <a:r>
              <a:rPr lang="en-US" dirty="0" err="1"/>
              <a:t>gegen</a:t>
            </a:r>
            <a:r>
              <a:rPr lang="en-US" dirty="0"/>
              <a:t> </a:t>
            </a:r>
            <a:r>
              <a:rPr lang="en-US" dirty="0" err="1"/>
              <a:t>Empirismus</a:t>
            </a:r>
            <a:r>
              <a:rPr lang="en-US" dirty="0"/>
              <a:t> (</a:t>
            </a:r>
            <a:r>
              <a:rPr lang="en-US" dirty="0" err="1"/>
              <a:t>datenbasiert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Korpuslinguistik</a:t>
            </a:r>
            <a:r>
              <a:rPr lang="en-US" dirty="0"/>
              <a:t>: </a:t>
            </a:r>
            <a:r>
              <a:rPr lang="en-US" dirty="0" err="1"/>
              <a:t>empirische</a:t>
            </a:r>
            <a:r>
              <a:rPr lang="en-US" dirty="0"/>
              <a:t> </a:t>
            </a:r>
            <a:r>
              <a:rPr lang="en-US" dirty="0" err="1"/>
              <a:t>Beschreibung</a:t>
            </a:r>
            <a:r>
              <a:rPr lang="en-US" dirty="0"/>
              <a:t> </a:t>
            </a:r>
            <a:r>
              <a:rPr lang="en-US" dirty="0" err="1"/>
              <a:t>sprachlicher</a:t>
            </a:r>
            <a:r>
              <a:rPr lang="en-US" dirty="0"/>
              <a:t> </a:t>
            </a:r>
            <a:r>
              <a:rPr lang="en-US" dirty="0" err="1"/>
              <a:t>Phänomene</a:t>
            </a:r>
            <a:endParaRPr lang="en-US" dirty="0"/>
          </a:p>
          <a:p>
            <a:pPr lvl="1"/>
            <a:r>
              <a:rPr lang="en-US" dirty="0"/>
              <a:t>Chomsky: </a:t>
            </a:r>
            <a:r>
              <a:rPr lang="en-US" dirty="0" err="1"/>
              <a:t>Theorie</a:t>
            </a:r>
            <a:r>
              <a:rPr lang="en-US" dirty="0"/>
              <a:t> muss </a:t>
            </a:r>
            <a:r>
              <a:rPr lang="en-US" dirty="0" err="1"/>
              <a:t>Phänomene</a:t>
            </a:r>
            <a:r>
              <a:rPr lang="en-US" dirty="0"/>
              <a:t> </a:t>
            </a:r>
            <a:r>
              <a:rPr lang="en-US" dirty="0" err="1"/>
              <a:t>erklären</a:t>
            </a:r>
            <a:r>
              <a:rPr lang="en-US" dirty="0"/>
              <a:t> &amp; </a:t>
            </a:r>
            <a:r>
              <a:rPr lang="en-US" dirty="0" err="1"/>
              <a:t>kognitiv</a:t>
            </a:r>
            <a:r>
              <a:rPr lang="en-US" dirty="0"/>
              <a:t> </a:t>
            </a:r>
            <a:r>
              <a:rPr lang="en-US" dirty="0" err="1"/>
              <a:t>plausibel</a:t>
            </a:r>
            <a:r>
              <a:rPr lang="en-US" dirty="0"/>
              <a:t> sein</a:t>
            </a:r>
          </a:p>
          <a:p>
            <a:r>
              <a:rPr lang="en-US" dirty="0" err="1"/>
              <a:t>Kompetenz</a:t>
            </a:r>
            <a:r>
              <a:rPr lang="en-US" dirty="0"/>
              <a:t> vs. </a:t>
            </a:r>
            <a:r>
              <a:rPr lang="en-US" dirty="0" err="1"/>
              <a:t>Performanz</a:t>
            </a:r>
            <a:endParaRPr lang="en-US" dirty="0"/>
          </a:p>
          <a:p>
            <a:pPr lvl="1"/>
            <a:r>
              <a:rPr lang="en-US" dirty="0" err="1"/>
              <a:t>Chomskys</a:t>
            </a:r>
            <a:r>
              <a:rPr lang="en-US" dirty="0"/>
              <a:t> </a:t>
            </a:r>
            <a:r>
              <a:rPr lang="en-US" dirty="0" err="1"/>
              <a:t>Kritik</a:t>
            </a:r>
            <a:r>
              <a:rPr lang="en-US" dirty="0"/>
              <a:t>: </a:t>
            </a:r>
            <a:r>
              <a:rPr lang="en-US" dirty="0" err="1"/>
              <a:t>Korpus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Performanz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, </a:t>
            </a:r>
            <a:r>
              <a:rPr lang="en-US" dirty="0" err="1"/>
              <a:t>empirische</a:t>
            </a:r>
            <a:r>
              <a:rPr lang="en-US" dirty="0"/>
              <a:t> </a:t>
            </a:r>
            <a:r>
              <a:rPr lang="en-US" dirty="0" err="1"/>
              <a:t>Häufigkeiten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Kompetenz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relevant</a:t>
            </a:r>
          </a:p>
          <a:p>
            <a:pPr lvl="1"/>
            <a:r>
              <a:rPr lang="en-US" dirty="0" err="1"/>
              <a:t>Gegenkritik</a:t>
            </a:r>
            <a:r>
              <a:rPr lang="en-US" dirty="0"/>
              <a:t>: „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armchair linguistics</a:t>
            </a:r>
            <a:r>
              <a:rPr lang="en-US" dirty="0"/>
              <a:t>“ auf Basis </a:t>
            </a:r>
            <a:r>
              <a:rPr lang="en-US" dirty="0" err="1"/>
              <a:t>zweifelhafter</a:t>
            </a:r>
            <a:r>
              <a:rPr lang="en-US" dirty="0"/>
              <a:t> </a:t>
            </a:r>
            <a:r>
              <a:rPr lang="en-US" dirty="0" err="1"/>
              <a:t>Beispiele</a:t>
            </a:r>
            <a:endParaRPr lang="en-US" dirty="0"/>
          </a:p>
          <a:p>
            <a:r>
              <a:rPr lang="en-US" dirty="0" err="1"/>
              <a:t>Repräsentativität</a:t>
            </a:r>
            <a:endParaRPr lang="en-US" dirty="0"/>
          </a:p>
          <a:p>
            <a:pPr lvl="1"/>
            <a:r>
              <a:rPr lang="en-US" dirty="0"/>
              <a:t>Menschen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unendlich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Sätze</a:t>
            </a:r>
            <a:r>
              <a:rPr lang="en-US" dirty="0"/>
              <a:t> </a:t>
            </a:r>
            <a:r>
              <a:rPr lang="en-US" dirty="0" err="1"/>
              <a:t>bilden</a:t>
            </a:r>
            <a:r>
              <a:rPr lang="en-US" dirty="0"/>
              <a:t>, von </a:t>
            </a:r>
            <a:r>
              <a:rPr lang="en-US" dirty="0" err="1"/>
              <a:t>denen</a:t>
            </a:r>
            <a:r>
              <a:rPr lang="en-US" dirty="0"/>
              <a:t>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Korpus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kleinen</a:t>
            </a:r>
            <a:r>
              <a:rPr lang="en-US" dirty="0"/>
              <a:t>, </a:t>
            </a:r>
            <a:r>
              <a:rPr lang="en-US" dirty="0" err="1"/>
              <a:t>endlichen</a:t>
            </a:r>
            <a:r>
              <a:rPr lang="en-US" dirty="0"/>
              <a:t> </a:t>
            </a:r>
            <a:r>
              <a:rPr lang="en-US" dirty="0" err="1"/>
              <a:t>Ausschnitt</a:t>
            </a:r>
            <a:r>
              <a:rPr lang="en-US" dirty="0"/>
              <a:t> </a:t>
            </a:r>
            <a:r>
              <a:rPr lang="en-US" dirty="0" err="1"/>
              <a:t>erfassen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en-US" dirty="0"/>
          </a:p>
          <a:p>
            <a:pPr lvl="1"/>
            <a:r>
              <a:rPr lang="en-US" dirty="0"/>
              <a:t>Chomsky : „</a:t>
            </a:r>
            <a:r>
              <a:rPr lang="en-US" dirty="0">
                <a:solidFill>
                  <a:schemeClr val="tx2"/>
                </a:solidFill>
              </a:rPr>
              <a:t>Any natural corpus will be skewed. Some sentences won't occur because they are obvious, others because they are false, …</a:t>
            </a:r>
            <a:r>
              <a:rPr lang="en-US" dirty="0"/>
              <a:t>“</a:t>
            </a:r>
          </a:p>
          <a:p>
            <a:r>
              <a:rPr lang="en-US" dirty="0" err="1"/>
              <a:t>Lernbarkeit</a:t>
            </a:r>
            <a:r>
              <a:rPr lang="en-US" dirty="0"/>
              <a:t>: Poverty of Stimulus</a:t>
            </a:r>
          </a:p>
          <a:p>
            <a:pPr lvl="1"/>
            <a:r>
              <a:rPr lang="en-US" dirty="0" err="1"/>
              <a:t>Korpus</a:t>
            </a:r>
            <a:r>
              <a:rPr lang="en-US" dirty="0"/>
              <a:t> </a:t>
            </a:r>
            <a:r>
              <a:rPr lang="en-US" dirty="0" err="1"/>
              <a:t>genügt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Spracherwerb</a:t>
            </a:r>
            <a:r>
              <a:rPr lang="en-US" dirty="0"/>
              <a:t>, </a:t>
            </a:r>
            <a:r>
              <a:rPr lang="en-US" dirty="0" err="1"/>
              <a:t>insb</a:t>
            </a:r>
            <a:r>
              <a:rPr lang="en-US" dirty="0"/>
              <a:t>. </a:t>
            </a:r>
            <a:r>
              <a:rPr lang="en-US" dirty="0" err="1"/>
              <a:t>fehlen</a:t>
            </a:r>
            <a:r>
              <a:rPr lang="en-US" dirty="0"/>
              <a:t> </a:t>
            </a:r>
            <a:r>
              <a:rPr lang="en-US" dirty="0" err="1"/>
              <a:t>Negativbeispiele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48AF47-B5AC-4612-9053-C89E6F2D6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6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Korpuslinguistik als eigenständige Teildisziplin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Humanities Computing ab 1950 (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/>
              </a:rPr>
              <a:t>Digital Humanities</a:t>
            </a:r>
            <a:r>
              <a:rPr lang="en-US" dirty="0">
                <a:sym typeface="Wingdings"/>
              </a:rPr>
              <a:t>)</a:t>
            </a:r>
          </a:p>
          <a:p>
            <a:pPr lvl="1"/>
            <a:r>
              <a:rPr lang="en-US" dirty="0">
                <a:sym typeface="Wingdings"/>
              </a:rPr>
              <a:t>Index </a:t>
            </a:r>
            <a:r>
              <a:rPr lang="en-US" dirty="0" err="1">
                <a:sym typeface="Wingdings"/>
              </a:rPr>
              <a:t>Thomisticus</a:t>
            </a:r>
            <a:r>
              <a:rPr lang="en-US" dirty="0">
                <a:sym typeface="Wingdings"/>
              </a:rPr>
              <a:t> (1949–) von Robert </a:t>
            </a:r>
            <a:r>
              <a:rPr lang="en-US" dirty="0" err="1">
                <a:sym typeface="Wingdings"/>
              </a:rPr>
              <a:t>Busa</a:t>
            </a:r>
            <a:r>
              <a:rPr lang="en-US" dirty="0">
                <a:sym typeface="Wingdings"/>
              </a:rPr>
              <a:t> &amp; IBM</a:t>
            </a:r>
          </a:p>
          <a:p>
            <a:r>
              <a:rPr lang="en-US" dirty="0" err="1">
                <a:sym typeface="Wingdings"/>
              </a:rPr>
              <a:t>Juilland</a:t>
            </a:r>
            <a:r>
              <a:rPr lang="en-US" dirty="0">
                <a:sym typeface="Wingdings"/>
              </a:rPr>
              <a:t>: </a:t>
            </a:r>
            <a:r>
              <a:rPr lang="en-US" dirty="0" err="1">
                <a:sym typeface="Wingdings"/>
              </a:rPr>
              <a:t>Mechanolinguistik</a:t>
            </a:r>
            <a:r>
              <a:rPr lang="en-US" dirty="0">
                <a:sym typeface="Wingdings"/>
              </a:rPr>
              <a:t> (</a:t>
            </a:r>
            <a:r>
              <a:rPr lang="en-US" dirty="0" err="1">
                <a:sym typeface="Wingdings"/>
              </a:rPr>
              <a:t>kontrastive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Korpora</a:t>
            </a:r>
            <a:r>
              <a:rPr lang="en-US" dirty="0">
                <a:sym typeface="Wingdings"/>
              </a:rPr>
              <a:t> ab 1956)</a:t>
            </a:r>
          </a:p>
          <a:p>
            <a:pPr lvl="1"/>
            <a:r>
              <a:rPr lang="en-US" dirty="0">
                <a:sym typeface="Wingdings"/>
              </a:rPr>
              <a:t> quantitative / </a:t>
            </a:r>
            <a:r>
              <a:rPr lang="en-US" dirty="0" err="1">
                <a:sym typeface="Wingdings"/>
              </a:rPr>
              <a:t>mathematische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Linguistik</a:t>
            </a:r>
            <a:r>
              <a:rPr lang="en-US" dirty="0">
                <a:sym typeface="Wingdings"/>
              </a:rPr>
              <a:t> (Harris 1968)</a:t>
            </a:r>
          </a:p>
          <a:p>
            <a:r>
              <a:rPr lang="en-US" dirty="0" err="1"/>
              <a:t>Korpuslinguistik</a:t>
            </a:r>
            <a:r>
              <a:rPr lang="en-US" dirty="0"/>
              <a:t> ca. 1960–1980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Gegenbewegung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Chomsky</a:t>
            </a:r>
          </a:p>
          <a:p>
            <a:r>
              <a:rPr lang="en-US" dirty="0" err="1">
                <a:sym typeface="Wingdings"/>
              </a:rPr>
              <a:t>Korpusbasierte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Grammatiken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Survey of English Usage (SEU) ab 1960, Brown Corpus 1961–1963</a:t>
            </a:r>
          </a:p>
          <a:p>
            <a:r>
              <a:rPr lang="en-US" dirty="0" err="1">
                <a:sym typeface="Wingdings"/>
              </a:rPr>
              <a:t>Britischer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Kontextualismus</a:t>
            </a:r>
            <a:r>
              <a:rPr lang="en-US" dirty="0">
                <a:sym typeface="Wingdings"/>
              </a:rPr>
              <a:t> (Firth &amp; Sinclair)</a:t>
            </a:r>
          </a:p>
          <a:p>
            <a:pPr lvl="1"/>
            <a:r>
              <a:rPr lang="en-US" dirty="0">
                <a:sym typeface="Wingdings"/>
              </a:rPr>
              <a:t>Firth (1957) </a:t>
            </a:r>
            <a:r>
              <a:rPr lang="en-US" dirty="0" err="1">
                <a:sym typeface="Wingdings"/>
              </a:rPr>
              <a:t>nach</a:t>
            </a:r>
            <a:r>
              <a:rPr lang="en-US" dirty="0">
                <a:sym typeface="Wingdings"/>
              </a:rPr>
              <a:t> Malinowski &amp; Jones, Sinclair (1991), COBUILD</a:t>
            </a:r>
          </a:p>
          <a:p>
            <a:pPr lvl="1"/>
            <a:r>
              <a:rPr lang="en-US" dirty="0" err="1">
                <a:sym typeface="Wingdings"/>
              </a:rPr>
              <a:t>Kollokation</a:t>
            </a:r>
            <a:r>
              <a:rPr lang="en-US" dirty="0">
                <a:sym typeface="Wingdings"/>
              </a:rPr>
              <a:t> und </a:t>
            </a:r>
            <a:r>
              <a:rPr lang="en-US" dirty="0" err="1">
                <a:sym typeface="Wingdings"/>
              </a:rPr>
              <a:t>Kolligation</a:t>
            </a:r>
            <a:r>
              <a:rPr lang="en-US" dirty="0">
                <a:sym typeface="Wingdings"/>
              </a:rPr>
              <a:t>, „</a:t>
            </a:r>
            <a:r>
              <a:rPr lang="en-US" dirty="0">
                <a:solidFill>
                  <a:schemeClr val="accent1"/>
                </a:solidFill>
                <a:sym typeface="Wingdings"/>
              </a:rPr>
              <a:t>trust the text</a:t>
            </a:r>
            <a:r>
              <a:rPr lang="en-US" dirty="0">
                <a:sym typeface="Wingdings"/>
              </a:rPr>
              <a:t>“</a:t>
            </a:r>
          </a:p>
          <a:p>
            <a:r>
              <a:rPr lang="en-US" dirty="0">
                <a:sym typeface="Wingdings"/>
              </a:rPr>
              <a:t>Ab 1990 </a:t>
            </a:r>
            <a:r>
              <a:rPr lang="en-US" dirty="0" err="1">
                <a:sym typeface="Wingdings"/>
              </a:rPr>
              <a:t>als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Teildisziplin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anerkannt</a:t>
            </a:r>
            <a:r>
              <a:rPr lang="en-US" dirty="0">
                <a:sym typeface="Wingdings"/>
              </a:rPr>
              <a:t>, </a:t>
            </a:r>
            <a:r>
              <a:rPr lang="en-US" dirty="0" err="1">
                <a:sym typeface="Wingdings"/>
              </a:rPr>
              <a:t>Methodologie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wird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zunehmend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auch</a:t>
            </a:r>
            <a:r>
              <a:rPr lang="en-US" dirty="0">
                <a:sym typeface="Wingdings"/>
              </a:rPr>
              <a:t> von </a:t>
            </a:r>
            <a:r>
              <a:rPr lang="en-US" dirty="0" err="1">
                <a:sym typeface="Wingdings"/>
              </a:rPr>
              <a:t>anderen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Teildisziplinen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übernommen und umgekehrt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87EEE93-92B3-4F6D-A3A5-5DF15E952F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32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14DB2E1-20A5-410B-9074-0D682CE4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Korpora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36CD25-64BB-4B0B-9A90-402334C181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93150" y="6408738"/>
            <a:ext cx="450850" cy="449262"/>
          </a:xfrm>
        </p:spPr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467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116CC-26C3-4774-90A9-6554FCE3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36" y="3247199"/>
            <a:ext cx="8136000" cy="900000"/>
          </a:xfrm>
        </p:spPr>
        <p:txBody>
          <a:bodyPr/>
          <a:lstStyle/>
          <a:p>
            <a:r>
              <a:rPr lang="de-DE" dirty="0"/>
              <a:t>Korpuslinguistik …?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9883BCFE-A005-31AA-6478-B7A3859E6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6349" y="1927123"/>
            <a:ext cx="4680915" cy="31714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7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Arten von Korpora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/>
              <a:t>Textkorpora (geschrieben)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Sprachkorpora (gesprochen)</a:t>
            </a:r>
            <a:br>
              <a:rPr lang="en-US"/>
            </a:br>
            <a:r>
              <a:rPr lang="en-US"/>
              <a:t>vs. multimodale/multimediale Korpora (z.B. NewsScape)</a:t>
            </a:r>
          </a:p>
          <a:p>
            <a:pPr>
              <a:spcAft>
                <a:spcPts val="1200"/>
              </a:spcAft>
            </a:pPr>
            <a:r>
              <a:rPr lang="en-US"/>
              <a:t>Referenzkorpus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spezialisierte Korpora</a:t>
            </a:r>
          </a:p>
          <a:p>
            <a:pPr>
              <a:spcAft>
                <a:spcPts val="1200"/>
              </a:spcAft>
            </a:pPr>
            <a:r>
              <a:rPr lang="en-US"/>
              <a:t>synchrone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diachrone Korpora</a:t>
            </a:r>
          </a:p>
          <a:p>
            <a:pPr>
              <a:spcAft>
                <a:spcPts val="1200"/>
              </a:spcAft>
            </a:pPr>
            <a:r>
              <a:rPr lang="en-US"/>
              <a:t>statische </a:t>
            </a:r>
            <a:r>
              <a:rPr lang="en-US">
                <a:solidFill>
                  <a:schemeClr val="accent1"/>
                </a:solidFill>
              </a:rPr>
              <a:t>vs. </a:t>
            </a:r>
            <a:r>
              <a:rPr lang="en-US"/>
              <a:t>dynamische Korpora (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Monitorkorpus)</a:t>
            </a:r>
          </a:p>
          <a:p>
            <a:pPr>
              <a:spcAft>
                <a:spcPts val="1200"/>
              </a:spcAft>
            </a:pPr>
            <a:r>
              <a:rPr lang="en-US"/>
              <a:t>unannotiert </a:t>
            </a:r>
            <a:r>
              <a:rPr lang="en-US">
                <a:solidFill>
                  <a:schemeClr val="accent1"/>
                </a:solidFill>
              </a:rPr>
              <a:t>vs. </a:t>
            </a:r>
            <a:r>
              <a:rPr lang="en-US"/>
              <a:t>annotiert (Metadaten, linguistische Analysen)</a:t>
            </a:r>
          </a:p>
          <a:p>
            <a:pPr>
              <a:spcAft>
                <a:spcPts val="1200"/>
              </a:spcAft>
            </a:pPr>
            <a:r>
              <a:rPr lang="en-US"/>
              <a:t>einsprachig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Parallelkorpus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vergleichbare Korpora</a:t>
            </a:r>
          </a:p>
          <a:p>
            <a:pPr>
              <a:spcAft>
                <a:spcPts val="1200"/>
              </a:spcAft>
            </a:pPr>
            <a:r>
              <a:rPr lang="en-US"/>
              <a:t>Unterscheidung nach Größe: 10k – 1M – 100M – 10G – 1T</a:t>
            </a:r>
            <a:br>
              <a:rPr lang="en-US"/>
            </a:br>
            <a:r>
              <a:rPr lang="en-US">
                <a:sym typeface="Wingdings"/>
              </a:rPr>
              <a:t> statistische Auswertung, Abwägung: Größe vs. Datenqualität</a:t>
            </a:r>
            <a:endParaRPr lang="en-US"/>
          </a:p>
          <a:p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F095C71-AE24-4FA8-98F1-7BE4B9FFAF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1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Wichtige</a:t>
            </a:r>
            <a:r>
              <a:rPr lang="en-US" dirty="0"/>
              <a:t> </a:t>
            </a:r>
            <a:r>
              <a:rPr lang="en-US" dirty="0" err="1"/>
              <a:t>Korpora</a:t>
            </a:r>
            <a:r>
              <a:rPr lang="en-US" dirty="0"/>
              <a:t> (</a:t>
            </a:r>
            <a:r>
              <a:rPr lang="en-US" dirty="0" err="1"/>
              <a:t>Englisch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Brown Corpus (Francis &amp; Kucera 1964)</a:t>
            </a:r>
          </a:p>
          <a:p>
            <a:pPr lvl="1"/>
            <a:r>
              <a:rPr lang="en-US" dirty="0" err="1"/>
              <a:t>Amerikanisches</a:t>
            </a:r>
            <a:r>
              <a:rPr lang="en-US" dirty="0"/>
              <a:t> </a:t>
            </a:r>
            <a:r>
              <a:rPr lang="en-US" dirty="0" err="1"/>
              <a:t>Englisch</a:t>
            </a:r>
            <a:r>
              <a:rPr lang="en-US" dirty="0"/>
              <a:t>, </a:t>
            </a:r>
            <a:r>
              <a:rPr lang="en-US" dirty="0" err="1"/>
              <a:t>geschriebene</a:t>
            </a:r>
            <a:r>
              <a:rPr lang="en-US" dirty="0"/>
              <a:t> </a:t>
            </a:r>
            <a:r>
              <a:rPr lang="en-US" dirty="0" err="1"/>
              <a:t>Sprache</a:t>
            </a:r>
            <a:r>
              <a:rPr lang="en-US" dirty="0"/>
              <a:t>, 1961</a:t>
            </a:r>
          </a:p>
          <a:p>
            <a:pPr lvl="1"/>
            <a:r>
              <a:rPr lang="en-US" dirty="0"/>
              <a:t>500 </a:t>
            </a:r>
            <a:r>
              <a:rPr lang="en-US" dirty="0" err="1"/>
              <a:t>Stichproben</a:t>
            </a:r>
            <a:r>
              <a:rPr lang="en-US" dirty="0"/>
              <a:t> à 2000 </a:t>
            </a:r>
            <a:r>
              <a:rPr lang="en-US" dirty="0" err="1"/>
              <a:t>Wörter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15 </a:t>
            </a:r>
            <a:r>
              <a:rPr lang="en-US" dirty="0" err="1"/>
              <a:t>Textsorten</a:t>
            </a:r>
            <a:endParaRPr lang="en-US" dirty="0"/>
          </a:p>
          <a:p>
            <a:r>
              <a:rPr lang="en-US" dirty="0"/>
              <a:t>Brown Family</a:t>
            </a:r>
          </a:p>
          <a:p>
            <a:pPr lvl="1"/>
            <a:r>
              <a:rPr lang="en-US" dirty="0"/>
              <a:t>Brown (</a:t>
            </a:r>
            <a:r>
              <a:rPr lang="en-US" dirty="0" err="1"/>
              <a:t>AmE</a:t>
            </a:r>
            <a:r>
              <a:rPr lang="en-US" dirty="0"/>
              <a:t>, 1961), LOB (</a:t>
            </a:r>
            <a:r>
              <a:rPr lang="en-US" dirty="0" err="1"/>
              <a:t>BrE</a:t>
            </a:r>
            <a:r>
              <a:rPr lang="en-US" dirty="0"/>
              <a:t>, 1961) – Frown (</a:t>
            </a:r>
            <a:r>
              <a:rPr lang="en-US" dirty="0" err="1"/>
              <a:t>AmE</a:t>
            </a:r>
            <a:r>
              <a:rPr lang="en-US" dirty="0"/>
              <a:t>, 1991),</a:t>
            </a:r>
            <a:br>
              <a:rPr lang="en-US" dirty="0"/>
            </a:br>
            <a:r>
              <a:rPr lang="en-US" dirty="0"/>
              <a:t>FLOB (</a:t>
            </a:r>
            <a:r>
              <a:rPr lang="en-US" dirty="0" err="1"/>
              <a:t>BrE</a:t>
            </a:r>
            <a:r>
              <a:rPr lang="en-US" dirty="0"/>
              <a:t>, 1991) – BLOB (</a:t>
            </a:r>
            <a:r>
              <a:rPr lang="en-US" dirty="0" err="1"/>
              <a:t>BrE</a:t>
            </a:r>
            <a:r>
              <a:rPr lang="en-US" dirty="0"/>
              <a:t>, 1931), BE2006 (</a:t>
            </a:r>
            <a:r>
              <a:rPr lang="en-US" dirty="0" err="1"/>
              <a:t>BrE</a:t>
            </a:r>
            <a:r>
              <a:rPr lang="en-US" dirty="0"/>
              <a:t>, 2006)</a:t>
            </a:r>
          </a:p>
          <a:p>
            <a:r>
              <a:rPr lang="en-US" dirty="0"/>
              <a:t>Penn Treebank (Marcus, Santorini &amp; </a:t>
            </a:r>
            <a:r>
              <a:rPr lang="en-US" dirty="0" err="1"/>
              <a:t>Marcinkiewicz</a:t>
            </a:r>
            <a:r>
              <a:rPr lang="en-US" dirty="0"/>
              <a:t> 1993)</a:t>
            </a:r>
          </a:p>
          <a:p>
            <a:pPr lvl="1"/>
            <a:r>
              <a:rPr lang="en-US" dirty="0"/>
              <a:t>ca. 3 </a:t>
            </a:r>
            <a:r>
              <a:rPr lang="en-US" dirty="0" err="1"/>
              <a:t>Millionen</a:t>
            </a:r>
            <a:r>
              <a:rPr lang="en-US" dirty="0"/>
              <a:t> </a:t>
            </a:r>
            <a:r>
              <a:rPr lang="en-US" dirty="0" err="1"/>
              <a:t>Wörter</a:t>
            </a:r>
            <a:r>
              <a:rPr lang="en-US" dirty="0"/>
              <a:t> </a:t>
            </a:r>
            <a:r>
              <a:rPr lang="en-US" dirty="0" err="1"/>
              <a:t>AmE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syntaktischen</a:t>
            </a:r>
            <a:r>
              <a:rPr lang="en-US" dirty="0"/>
              <a:t> </a:t>
            </a:r>
            <a:r>
              <a:rPr lang="en-US" dirty="0" err="1"/>
              <a:t>Analysen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parse trees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British National Corpus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(Aston &amp; Burnard 1998)</a:t>
            </a:r>
          </a:p>
          <a:p>
            <a:pPr lvl="1"/>
            <a:r>
              <a:rPr lang="en-US" dirty="0" err="1"/>
              <a:t>Britisches</a:t>
            </a:r>
            <a:r>
              <a:rPr lang="en-US" dirty="0"/>
              <a:t> </a:t>
            </a:r>
            <a:r>
              <a:rPr lang="en-US" dirty="0" err="1"/>
              <a:t>Englisch</a:t>
            </a:r>
            <a:r>
              <a:rPr lang="en-US" dirty="0"/>
              <a:t>, 90% </a:t>
            </a:r>
            <a:r>
              <a:rPr lang="en-US" dirty="0" err="1"/>
              <a:t>geschrieben</a:t>
            </a:r>
            <a:r>
              <a:rPr lang="en-US" dirty="0"/>
              <a:t> / 10% </a:t>
            </a:r>
            <a:r>
              <a:rPr lang="en-US" dirty="0" err="1"/>
              <a:t>gesprochen</a:t>
            </a:r>
            <a:r>
              <a:rPr lang="en-US" dirty="0"/>
              <a:t>, um 1991</a:t>
            </a:r>
          </a:p>
          <a:p>
            <a:pPr lvl="1"/>
            <a:r>
              <a:rPr lang="en-US" dirty="0"/>
              <a:t>ca. 100 </a:t>
            </a:r>
            <a:r>
              <a:rPr lang="en-US" dirty="0" err="1"/>
              <a:t>Millionen</a:t>
            </a:r>
            <a:r>
              <a:rPr lang="en-US" dirty="0"/>
              <a:t> </a:t>
            </a:r>
            <a:r>
              <a:rPr lang="en-US" dirty="0" err="1"/>
              <a:t>Wörter</a:t>
            </a:r>
            <a:r>
              <a:rPr lang="en-US" dirty="0"/>
              <a:t> in 4048 </a:t>
            </a:r>
            <a:r>
              <a:rPr lang="en-US" dirty="0" err="1"/>
              <a:t>Dateien</a:t>
            </a:r>
            <a:r>
              <a:rPr lang="en-US" dirty="0"/>
              <a:t> (= </a:t>
            </a:r>
            <a:r>
              <a:rPr lang="en-US" dirty="0" err="1"/>
              <a:t>Texte</a:t>
            </a:r>
            <a:r>
              <a:rPr lang="en-US" dirty="0"/>
              <a:t> / </a:t>
            </a:r>
            <a:r>
              <a:rPr lang="en-US" dirty="0" err="1"/>
              <a:t>Sammlungen</a:t>
            </a:r>
            <a:r>
              <a:rPr lang="en-US" dirty="0"/>
              <a:t>)</a:t>
            </a:r>
          </a:p>
          <a:p>
            <a:r>
              <a:rPr lang="en-US" dirty="0" err="1"/>
              <a:t>Gigaword</a:t>
            </a:r>
            <a:r>
              <a:rPr lang="en-US" dirty="0"/>
              <a:t> Corpus (Linguistic Data Consortium (LDC), 2003)</a:t>
            </a:r>
          </a:p>
          <a:p>
            <a:pPr lvl="1"/>
            <a:r>
              <a:rPr lang="en-US" dirty="0" err="1"/>
              <a:t>über</a:t>
            </a:r>
            <a:r>
              <a:rPr lang="en-US" dirty="0"/>
              <a:t> 1 </a:t>
            </a:r>
            <a:r>
              <a:rPr lang="en-US" dirty="0" err="1"/>
              <a:t>Milliarde</a:t>
            </a:r>
            <a:r>
              <a:rPr lang="en-US" dirty="0"/>
              <a:t> </a:t>
            </a:r>
            <a:r>
              <a:rPr lang="en-US" dirty="0" err="1"/>
              <a:t>Wörter</a:t>
            </a:r>
            <a:r>
              <a:rPr lang="en-US" dirty="0"/>
              <a:t> </a:t>
            </a:r>
            <a:r>
              <a:rPr lang="en-US" dirty="0" err="1"/>
              <a:t>Zeitungstext</a:t>
            </a:r>
            <a:r>
              <a:rPr lang="en-US" dirty="0"/>
              <a:t> (5th ed.: 4 </a:t>
            </a:r>
            <a:r>
              <a:rPr lang="en-US" dirty="0" err="1"/>
              <a:t>Milliarden</a:t>
            </a:r>
            <a:r>
              <a:rPr lang="en-US" dirty="0"/>
              <a:t> </a:t>
            </a:r>
            <a:r>
              <a:rPr lang="en-US" dirty="0" err="1"/>
              <a:t>Wörter</a:t>
            </a:r>
            <a:r>
              <a:rPr lang="en-US" dirty="0"/>
              <a:t>)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26FBEA5-2706-4417-8674-633C925A7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CE69C-50FD-0797-6E02-F9E6A5D95041}"/>
              </a:ext>
            </a:extLst>
          </p:cNvPr>
          <p:cNvSpPr txBox="1"/>
          <p:nvPr/>
        </p:nvSpPr>
        <p:spPr>
          <a:xfrm>
            <a:off x="904567" y="4591667"/>
            <a:ext cx="23695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http://www.natcorp.ox.ac.uk/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73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86A21-F07F-4A49-9741-F80D2D06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Korpora (Deutsch)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85DA6D8-B30A-4F5D-ADE2-FFDD86F78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1F497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DWDS</a:t>
            </a:r>
            <a:r>
              <a:rPr lang="de-DE" dirty="0">
                <a:solidFill>
                  <a:srgbClr val="1F497D"/>
                </a:solidFill>
              </a:rPr>
              <a:t> </a:t>
            </a:r>
            <a:r>
              <a:rPr lang="de-DE" dirty="0"/>
              <a:t>(Digitales Wörterbuch der deutschen Sprache)</a:t>
            </a:r>
          </a:p>
          <a:p>
            <a:pPr lvl="1"/>
            <a:r>
              <a:rPr lang="de-DE" dirty="0"/>
              <a:t>Kernkorpus des 20. Jahrhunderts (100 Mio. Wörter):</a:t>
            </a:r>
            <a:br>
              <a:rPr lang="de-DE" dirty="0"/>
            </a:br>
            <a:r>
              <a:rPr lang="de-DE" dirty="0"/>
              <a:t>balanciertes Korpus (Zeitabschnitte und Genres, aber nicht unproblematisch)</a:t>
            </a:r>
          </a:p>
          <a:p>
            <a:pPr lvl="1"/>
            <a:r>
              <a:rPr lang="de-DE" dirty="0"/>
              <a:t>Zeitungskorpora (insb. </a:t>
            </a:r>
            <a:r>
              <a:rPr lang="de-DE" i="1" dirty="0"/>
              <a:t>Zeit</a:t>
            </a:r>
            <a:r>
              <a:rPr lang="de-DE" dirty="0"/>
              <a:t>): &gt; 1,5 Mrd. Wörter</a:t>
            </a:r>
          </a:p>
          <a:p>
            <a:pPr lvl="1"/>
            <a:r>
              <a:rPr lang="de-DE" dirty="0"/>
              <a:t>Web-Korpus (nach Anmeldung): &gt; 3 Mrd. Tokens</a:t>
            </a:r>
          </a:p>
          <a:p>
            <a:pPr lvl="1"/>
            <a:r>
              <a:rPr lang="de-DE" dirty="0"/>
              <a:t>diverse Spezialkorpora (Blogs, Untertitel, DDR-Korpus, …)</a:t>
            </a:r>
          </a:p>
          <a:p>
            <a:r>
              <a:rPr lang="de-DE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Korpora des Instituts für deutsche Sprache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/>
              <a:t>(IdS)</a:t>
            </a:r>
          </a:p>
          <a:p>
            <a:pPr lvl="1"/>
            <a:r>
              <a:rPr lang="de-DE" dirty="0"/>
              <a:t>&gt; 50 Mrd. Wörter, davon aber nur ca. 3 Mrd. auch getaggt</a:t>
            </a:r>
          </a:p>
          <a:p>
            <a:pPr lvl="1"/>
            <a:r>
              <a:rPr lang="de-DE" dirty="0"/>
              <a:t>sehr viele deutsche, österr. und </a:t>
            </a:r>
            <a:r>
              <a:rPr lang="de-DE" dirty="0" err="1"/>
              <a:t>schweizer</a:t>
            </a:r>
            <a:r>
              <a:rPr lang="de-DE" dirty="0"/>
              <a:t> Regionalzeitungen</a:t>
            </a:r>
          </a:p>
          <a:p>
            <a:pPr lvl="1"/>
            <a:r>
              <a:rPr lang="de-DE" dirty="0" err="1"/>
              <a:t>überreg</a:t>
            </a:r>
            <a:r>
              <a:rPr lang="de-DE" dirty="0"/>
              <a:t>. Zeitungen (</a:t>
            </a:r>
            <a:r>
              <a:rPr lang="de-DE" i="1" dirty="0"/>
              <a:t>Zeit</a:t>
            </a:r>
            <a:r>
              <a:rPr lang="de-DE" dirty="0"/>
              <a:t>, </a:t>
            </a:r>
            <a:r>
              <a:rPr lang="de-DE" i="1" dirty="0"/>
              <a:t>SZ</a:t>
            </a:r>
            <a:r>
              <a:rPr lang="de-DE" dirty="0"/>
              <a:t>, </a:t>
            </a:r>
            <a:r>
              <a:rPr lang="de-DE" i="1" dirty="0"/>
              <a:t>taz</a:t>
            </a:r>
            <a:r>
              <a:rPr lang="de-DE" dirty="0"/>
              <a:t>, …), Zeitschriften (</a:t>
            </a:r>
            <a:r>
              <a:rPr lang="de-DE" i="1" dirty="0"/>
              <a:t>Spiegel</a:t>
            </a:r>
            <a:r>
              <a:rPr lang="de-DE" dirty="0"/>
              <a:t>, </a:t>
            </a:r>
            <a:r>
              <a:rPr lang="de-DE" i="1" dirty="0"/>
              <a:t>Focus</a:t>
            </a:r>
            <a:r>
              <a:rPr lang="de-DE" dirty="0"/>
              <a:t>, </a:t>
            </a:r>
            <a:r>
              <a:rPr lang="de-DE" i="1" dirty="0"/>
              <a:t>Gala</a:t>
            </a:r>
            <a:r>
              <a:rPr lang="de-DE" dirty="0"/>
              <a:t>, …)</a:t>
            </a:r>
          </a:p>
          <a:p>
            <a:pPr lvl="1"/>
            <a:r>
              <a:rPr lang="de-DE" dirty="0"/>
              <a:t>Wikipedia-Artikel und -Diskussionen</a:t>
            </a:r>
          </a:p>
          <a:p>
            <a:pPr lvl="1"/>
            <a:r>
              <a:rPr lang="de-DE" dirty="0"/>
              <a:t>historische und literarische Texte, diverse kleinere Spezialkorpora</a:t>
            </a:r>
          </a:p>
          <a:p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  <a:r>
              <a:rPr lang="de-DE" dirty="0"/>
              <a:t> Quelldaten nicht verfügbar, nur eingeschränkter Online-Zugriff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F6E03F2-D035-4247-9D04-E856F8A9E8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3837C-F0E3-2645-FB8A-859FB5B42D9C}"/>
              </a:ext>
            </a:extLst>
          </p:cNvPr>
          <p:cNvSpPr txBox="1"/>
          <p:nvPr/>
        </p:nvSpPr>
        <p:spPr>
          <a:xfrm>
            <a:off x="924232" y="1834764"/>
            <a:ext cx="23376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https://www.dwds.de/r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C46B5-C45A-6995-8628-ACCC6EF38018}"/>
              </a:ext>
            </a:extLst>
          </p:cNvPr>
          <p:cNvSpPr txBox="1"/>
          <p:nvPr/>
        </p:nvSpPr>
        <p:spPr>
          <a:xfrm>
            <a:off x="1809135" y="3865126"/>
            <a:ext cx="346095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https://cosmas2.ids-mannheim.de/cosmas2-web/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5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Sprachübergreifende Korpora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WaCky-Korpora</a:t>
            </a:r>
            <a:r>
              <a:rPr lang="en-US" dirty="0"/>
              <a:t> (</a:t>
            </a:r>
            <a:r>
              <a:rPr lang="en-US" dirty="0" err="1"/>
              <a:t>Baroni</a:t>
            </a:r>
            <a:r>
              <a:rPr lang="en-US" dirty="0"/>
              <a:t> et al. 2009)</a:t>
            </a:r>
          </a:p>
          <a:p>
            <a:pPr lvl="1"/>
            <a:r>
              <a:rPr lang="en-US" dirty="0" err="1"/>
              <a:t>jeweils</a:t>
            </a:r>
            <a:r>
              <a:rPr lang="en-US" dirty="0"/>
              <a:t> ca. 2 </a:t>
            </a:r>
            <a:r>
              <a:rPr lang="en-US" dirty="0" err="1"/>
              <a:t>Milliarden</a:t>
            </a:r>
            <a:r>
              <a:rPr lang="en-US" dirty="0"/>
              <a:t> </a:t>
            </a:r>
            <a:r>
              <a:rPr lang="en-US" dirty="0" err="1"/>
              <a:t>Wörter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gecrawlten</a:t>
            </a:r>
            <a:r>
              <a:rPr lang="en-US" dirty="0"/>
              <a:t> </a:t>
            </a:r>
            <a:r>
              <a:rPr lang="en-US" dirty="0" err="1"/>
              <a:t>Webseiten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Deutsch, </a:t>
            </a:r>
            <a:r>
              <a:rPr lang="en-US" dirty="0" err="1"/>
              <a:t>Englisch</a:t>
            </a:r>
            <a:r>
              <a:rPr lang="en-US" dirty="0"/>
              <a:t>, </a:t>
            </a:r>
            <a:r>
              <a:rPr lang="en-US" dirty="0" err="1"/>
              <a:t>Französisch</a:t>
            </a:r>
            <a:r>
              <a:rPr lang="en-US" dirty="0"/>
              <a:t> und </a:t>
            </a:r>
            <a:r>
              <a:rPr lang="en-US" dirty="0" err="1"/>
              <a:t>Italienisch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COW-</a:t>
            </a:r>
            <a:r>
              <a:rPr lang="en-US" dirty="0" err="1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Webkorpora</a:t>
            </a:r>
            <a:r>
              <a:rPr lang="en-US" dirty="0"/>
              <a:t> (Schäfer &amp; </a:t>
            </a:r>
            <a:r>
              <a:rPr lang="en-US" dirty="0" err="1"/>
              <a:t>Bildhauer</a:t>
            </a:r>
            <a:r>
              <a:rPr lang="en-US" dirty="0"/>
              <a:t> 2012)</a:t>
            </a:r>
          </a:p>
          <a:p>
            <a:pPr lvl="1"/>
            <a:r>
              <a:rPr lang="en-US" dirty="0" err="1"/>
              <a:t>aktuelle</a:t>
            </a:r>
            <a:r>
              <a:rPr lang="en-US" dirty="0"/>
              <a:t> </a:t>
            </a:r>
            <a:r>
              <a:rPr lang="en-US" dirty="0" err="1"/>
              <a:t>Fassung</a:t>
            </a:r>
            <a:r>
              <a:rPr lang="en-US" dirty="0"/>
              <a:t> von 2014/2016</a:t>
            </a:r>
          </a:p>
          <a:p>
            <a:pPr lvl="1"/>
            <a:r>
              <a:rPr lang="en-US" dirty="0"/>
              <a:t>je 5–10 </a:t>
            </a:r>
            <a:r>
              <a:rPr lang="en-US" dirty="0" err="1"/>
              <a:t>Milliarden</a:t>
            </a:r>
            <a:r>
              <a:rPr lang="en-US" dirty="0"/>
              <a:t> </a:t>
            </a:r>
            <a:r>
              <a:rPr lang="en-US" dirty="0" err="1"/>
              <a:t>Wörter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Französisch</a:t>
            </a:r>
            <a:r>
              <a:rPr lang="en-US" dirty="0"/>
              <a:t>, </a:t>
            </a:r>
            <a:r>
              <a:rPr lang="en-US" dirty="0" err="1"/>
              <a:t>Spanisch</a:t>
            </a:r>
            <a:r>
              <a:rPr lang="en-US" dirty="0"/>
              <a:t>, </a:t>
            </a:r>
            <a:r>
              <a:rPr lang="en-US" dirty="0" err="1"/>
              <a:t>Niederländisch</a:t>
            </a:r>
            <a:r>
              <a:rPr lang="en-US" dirty="0"/>
              <a:t> und </a:t>
            </a:r>
            <a:r>
              <a:rPr lang="en-US" dirty="0" err="1"/>
              <a:t>Schwedisch</a:t>
            </a:r>
            <a:r>
              <a:rPr lang="en-US" dirty="0"/>
              <a:t>; </a:t>
            </a:r>
            <a:r>
              <a:rPr lang="en-US" dirty="0" err="1"/>
              <a:t>für</a:t>
            </a:r>
            <a:r>
              <a:rPr lang="en-US" dirty="0"/>
              <a:t> Deutsch und </a:t>
            </a:r>
            <a:r>
              <a:rPr lang="en-US" dirty="0" err="1"/>
              <a:t>Englisch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20 </a:t>
            </a: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über</a:t>
            </a:r>
            <a:r>
              <a:rPr lang="en-US" dirty="0"/>
              <a:t> 16 </a:t>
            </a:r>
            <a:r>
              <a:rPr lang="en-US" dirty="0" err="1"/>
              <a:t>Mrd</a:t>
            </a:r>
            <a:r>
              <a:rPr lang="en-US" dirty="0"/>
              <a:t>. </a:t>
            </a:r>
            <a:r>
              <a:rPr lang="en-US" dirty="0" err="1"/>
              <a:t>Wörter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Books N-Grams</a:t>
            </a:r>
            <a:r>
              <a:rPr lang="en-US" dirty="0"/>
              <a:t> (Lin et al. 2012)</a:t>
            </a:r>
          </a:p>
          <a:p>
            <a:pPr lvl="1"/>
            <a:r>
              <a:rPr lang="en-US" dirty="0" err="1"/>
              <a:t>Häufigkeitszählungen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N-</a:t>
            </a:r>
            <a:r>
              <a:rPr lang="en-US" dirty="0" err="1"/>
              <a:t>Gramme</a:t>
            </a:r>
            <a:r>
              <a:rPr lang="en-US" dirty="0"/>
              <a:t> (bis N=5)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gescannten</a:t>
            </a:r>
            <a:r>
              <a:rPr lang="en-US" dirty="0"/>
              <a:t> </a:t>
            </a:r>
            <a:r>
              <a:rPr lang="en-US" dirty="0" err="1"/>
              <a:t>Büchern</a:t>
            </a:r>
            <a:r>
              <a:rPr lang="en-US" dirty="0"/>
              <a:t> in </a:t>
            </a:r>
            <a:r>
              <a:rPr lang="en-US" dirty="0" err="1"/>
              <a:t>Englisch</a:t>
            </a:r>
            <a:r>
              <a:rPr lang="en-US" dirty="0"/>
              <a:t>, Deutsch, </a:t>
            </a:r>
            <a:r>
              <a:rPr lang="en-US" dirty="0" err="1"/>
              <a:t>Französisch</a:t>
            </a:r>
            <a:r>
              <a:rPr lang="en-US" dirty="0"/>
              <a:t>, </a:t>
            </a:r>
            <a:r>
              <a:rPr lang="en-US" dirty="0" err="1"/>
              <a:t>Spanisch</a:t>
            </a:r>
            <a:r>
              <a:rPr lang="en-US" dirty="0"/>
              <a:t>, </a:t>
            </a:r>
            <a:r>
              <a:rPr lang="en-US" dirty="0" err="1"/>
              <a:t>Chinesisch</a:t>
            </a:r>
            <a:r>
              <a:rPr lang="en-US" dirty="0"/>
              <a:t>, …</a:t>
            </a:r>
          </a:p>
          <a:p>
            <a:r>
              <a:rPr lang="en-US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Europarl</a:t>
            </a:r>
            <a:r>
              <a:rPr lang="en-US" dirty="0"/>
              <a:t> (Koehn 2005)</a:t>
            </a:r>
          </a:p>
          <a:p>
            <a:pPr lvl="1"/>
            <a:r>
              <a:rPr lang="en-US" dirty="0" err="1"/>
              <a:t>Parallelkorpus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Debatten</a:t>
            </a:r>
            <a:r>
              <a:rPr lang="en-US" dirty="0"/>
              <a:t> des </a:t>
            </a:r>
            <a:r>
              <a:rPr lang="en-US" dirty="0" err="1"/>
              <a:t>Europäischen</a:t>
            </a:r>
            <a:r>
              <a:rPr lang="en-US" dirty="0"/>
              <a:t> </a:t>
            </a:r>
            <a:r>
              <a:rPr lang="en-US" dirty="0" err="1"/>
              <a:t>Parlaments</a:t>
            </a:r>
            <a:endParaRPr lang="en-US" dirty="0"/>
          </a:p>
          <a:p>
            <a:pPr lvl="1"/>
            <a:r>
              <a:rPr lang="en-US" dirty="0" err="1"/>
              <a:t>aktuell</a:t>
            </a:r>
            <a:r>
              <a:rPr lang="en-US" dirty="0"/>
              <a:t>: Release 7 </a:t>
            </a:r>
            <a:r>
              <a:rPr lang="en-US" dirty="0" err="1"/>
              <a:t>mit</a:t>
            </a:r>
            <a:r>
              <a:rPr lang="en-US" dirty="0"/>
              <a:t> je 10–60 </a:t>
            </a:r>
            <a:r>
              <a:rPr lang="en-US" dirty="0" err="1"/>
              <a:t>Millionen</a:t>
            </a:r>
            <a:r>
              <a:rPr lang="en-US" dirty="0"/>
              <a:t> </a:t>
            </a:r>
            <a:r>
              <a:rPr lang="en-US" dirty="0" err="1"/>
              <a:t>Wörtern</a:t>
            </a:r>
            <a:r>
              <a:rPr lang="en-US" dirty="0"/>
              <a:t> in 21 </a:t>
            </a:r>
            <a:r>
              <a:rPr lang="en-US" dirty="0" err="1"/>
              <a:t>Sprachen</a:t>
            </a:r>
            <a:endParaRPr lang="en-US" dirty="0"/>
          </a:p>
          <a:p>
            <a:pPr lvl="1"/>
            <a:r>
              <a:rPr lang="en-US" dirty="0"/>
              <a:t>auf </a:t>
            </a:r>
            <a:r>
              <a:rPr lang="en-US" dirty="0" err="1"/>
              <a:t>Satzebene</a:t>
            </a:r>
            <a:r>
              <a:rPr lang="en-US" dirty="0"/>
              <a:t> </a:t>
            </a:r>
            <a:r>
              <a:rPr lang="en-US" dirty="0" err="1"/>
              <a:t>aligniert</a:t>
            </a:r>
            <a:r>
              <a:rPr lang="en-US" dirty="0"/>
              <a:t>, </a:t>
            </a:r>
            <a:r>
              <a:rPr lang="en-US" dirty="0" err="1"/>
              <a:t>ursprünglich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statistische</a:t>
            </a:r>
            <a:r>
              <a:rPr lang="en-US" dirty="0"/>
              <a:t> MÜ </a:t>
            </a:r>
            <a:r>
              <a:rPr lang="en-US" dirty="0" err="1"/>
              <a:t>gedacht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9587C95-C6F8-43A4-ADA0-BB5385F2B7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09A44-1B95-5B36-B0C5-F1D689FFB910}"/>
              </a:ext>
            </a:extLst>
          </p:cNvPr>
          <p:cNvSpPr txBox="1"/>
          <p:nvPr/>
        </p:nvSpPr>
        <p:spPr>
          <a:xfrm>
            <a:off x="907743" y="1868862"/>
            <a:ext cx="346095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http://wacky.sslmit.unibo.it/doku.php?id=corpora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B2CC5-7530-E399-0170-EC364C7BE41A}"/>
              </a:ext>
            </a:extLst>
          </p:cNvPr>
          <p:cNvSpPr txBox="1"/>
          <p:nvPr/>
        </p:nvSpPr>
        <p:spPr>
          <a:xfrm>
            <a:off x="907743" y="2856488"/>
            <a:ext cx="346095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https://www.webcorpora.org/</a:t>
            </a:r>
            <a:endParaRPr lang="en-US" sz="900" dirty="0" err="1">
              <a:solidFill>
                <a:schemeClr val="accent1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32A5E-0D8A-AEA7-BA38-C03C223CF89E}"/>
              </a:ext>
            </a:extLst>
          </p:cNvPr>
          <p:cNvSpPr txBox="1"/>
          <p:nvPr/>
        </p:nvSpPr>
        <p:spPr>
          <a:xfrm>
            <a:off x="907742" y="4181168"/>
            <a:ext cx="346095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https://books.google.com/ngrams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59740-99E5-DB61-5235-B5FFB9F48220}"/>
              </a:ext>
            </a:extLst>
          </p:cNvPr>
          <p:cNvSpPr txBox="1"/>
          <p:nvPr/>
        </p:nvSpPr>
        <p:spPr>
          <a:xfrm>
            <a:off x="907742" y="5133642"/>
            <a:ext cx="346095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https://opus.nlpl.eu/Europarl.php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03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96656-D922-4E43-AAD8-38FB9F5E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Spezialkorpora (kleine Auswahl)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8203DE-6A55-48A8-B650-13844542A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1F497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DGD: Datenbank für Gesprochenes Deutsch</a:t>
            </a:r>
            <a:endParaRPr lang="de-DE" dirty="0">
              <a:solidFill>
                <a:srgbClr val="1F497D"/>
              </a:solidFill>
            </a:endParaRPr>
          </a:p>
          <a:p>
            <a:pPr lvl="1"/>
            <a:r>
              <a:rPr lang="de-DE" dirty="0"/>
              <a:t>multimodal: Originalaufnahmen und Transkripte</a:t>
            </a:r>
          </a:p>
          <a:p>
            <a:r>
              <a:rPr lang="de-DE" dirty="0">
                <a:solidFill>
                  <a:srgbClr val="1F49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Referenzkorpus Altdeutsch</a:t>
            </a:r>
            <a:endParaRPr lang="de-DE" dirty="0">
              <a:solidFill>
                <a:srgbClr val="1F497D"/>
              </a:solidFill>
            </a:endParaRPr>
          </a:p>
          <a:p>
            <a:r>
              <a:rPr lang="de-DE" dirty="0">
                <a:solidFill>
                  <a:srgbClr val="1F497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CHILDES</a:t>
            </a:r>
            <a:endParaRPr lang="de-DE" dirty="0">
              <a:solidFill>
                <a:srgbClr val="1F497D"/>
              </a:solidFill>
            </a:endParaRPr>
          </a:p>
          <a:p>
            <a:pPr lvl="1"/>
            <a:r>
              <a:rPr lang="de-DE" dirty="0"/>
              <a:t>aufgezeichnete und transkribierte Interaktionen aus Studien zum kindlichen Spracherwerb; diverse Sprachen (Englisch, Deutsch, Japanisch, Chinesisch, …)</a:t>
            </a:r>
          </a:p>
          <a:p>
            <a:r>
              <a:rPr lang="de-DE" dirty="0">
                <a:solidFill>
                  <a:srgbClr val="1F497D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Trinity Lancaster Corpus</a:t>
            </a:r>
            <a:r>
              <a:rPr lang="de-DE" dirty="0">
                <a:solidFill>
                  <a:srgbClr val="1F497D"/>
                </a:solidFill>
              </a:rPr>
              <a:t> </a:t>
            </a:r>
            <a:r>
              <a:rPr lang="de-DE" dirty="0"/>
              <a:t>(</a:t>
            </a:r>
            <a:r>
              <a:rPr lang="de-DE" dirty="0" err="1"/>
              <a:t>Gablasova</a:t>
            </a:r>
            <a:r>
              <a:rPr lang="de-DE" dirty="0"/>
              <a:t>, Brezina &amp; </a:t>
            </a:r>
            <a:r>
              <a:rPr lang="de-DE" dirty="0" err="1"/>
              <a:t>McEnery</a:t>
            </a:r>
            <a:r>
              <a:rPr lang="de-DE" dirty="0"/>
              <a:t> 2019)</a:t>
            </a:r>
            <a:endParaRPr lang="de-DE" dirty="0">
              <a:solidFill>
                <a:srgbClr val="1F497D"/>
              </a:solidFill>
            </a:endParaRPr>
          </a:p>
          <a:p>
            <a:pPr lvl="1"/>
            <a:r>
              <a:rPr lang="de-DE" dirty="0"/>
              <a:t>gesprochene Sprache von Englischlernern aus versch. Ländern, ca. 4 M Wörter</a:t>
            </a:r>
          </a:p>
          <a:p>
            <a:r>
              <a:rPr lang="de-DE" dirty="0" err="1">
                <a:solidFill>
                  <a:srgbClr val="1F497D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GermaParl</a:t>
            </a:r>
            <a:r>
              <a:rPr lang="de-DE" dirty="0"/>
              <a:t> (</a:t>
            </a:r>
            <a:r>
              <a:rPr lang="de-DE" dirty="0" err="1"/>
              <a:t>Blätte</a:t>
            </a:r>
            <a:r>
              <a:rPr lang="de-DE" dirty="0"/>
              <a:t> &amp; Blessing 2018)</a:t>
            </a:r>
          </a:p>
          <a:p>
            <a:pPr lvl="1"/>
            <a:r>
              <a:rPr lang="de-DE" dirty="0"/>
              <a:t>Plenarprotokolle des Bundestags (1996–2016, bald 1949–2021)</a:t>
            </a:r>
          </a:p>
          <a:p>
            <a:r>
              <a:rPr lang="de-DE" dirty="0">
                <a:solidFill>
                  <a:srgbClr val="1F497D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DROC: Deutsches Romankorpus</a:t>
            </a:r>
            <a:r>
              <a:rPr lang="de-DE" dirty="0"/>
              <a:t> (Krug et al. 2018)</a:t>
            </a:r>
          </a:p>
          <a:p>
            <a:r>
              <a:rPr lang="de-DE" dirty="0" err="1">
                <a:solidFill>
                  <a:srgbClr val="1F497D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DraCor</a:t>
            </a:r>
            <a:r>
              <a:rPr lang="de-DE" dirty="0">
                <a:solidFill>
                  <a:srgbClr val="1F497D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Drama Corpora Project</a:t>
            </a:r>
            <a:endParaRPr lang="de-DE" dirty="0">
              <a:solidFill>
                <a:srgbClr val="1F497D"/>
              </a:solidFill>
            </a:endParaRPr>
          </a:p>
          <a:p>
            <a:pPr lvl="1"/>
            <a:r>
              <a:rPr lang="de-DE" dirty="0"/>
              <a:t>Figuren annotiert, dadurch z.B. für Netzwerkanalyse geeignet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822CC9-80EC-43D9-8E09-F5316D1C2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131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B37D1E-E8B7-4FFE-8AAF-25D409FA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Korpusstudien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EAA91-8046-4DAF-B81E-52D2D7865D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93150" y="6408738"/>
            <a:ext cx="450850" cy="449262"/>
          </a:xfrm>
        </p:spPr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01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49DBD07-E9FE-44EC-97F7-B69840F5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Grundprinzip empirischer Forschung</a:t>
            </a:r>
            <a:endParaRPr lang="en-US" altLang="de-DE" dirty="0">
              <a:ea typeface="ＭＳ Ｐゴシック" panose="020B0600070205080204" pitchFamily="34" charset="-128"/>
            </a:endParaRPr>
          </a:p>
        </p:txBody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8F608D2C-2873-483F-8E08-43CE3F99F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>
                <a:ea typeface="ＭＳ Ｐゴシック" panose="020B0600070205080204" pitchFamily="34" charset="-128"/>
              </a:rPr>
              <a:t>am Anfang: </a:t>
            </a:r>
            <a:r>
              <a:rPr lang="de-DE" altLang="de-DE" b="1" dirty="0">
                <a:ea typeface="ＭＳ Ｐゴシック" panose="020B0600070205080204" pitchFamily="34" charset="-128"/>
              </a:rPr>
              <a:t>Fragestellung</a:t>
            </a:r>
            <a:r>
              <a:rPr lang="de-DE" altLang="de-DE" dirty="0">
                <a:ea typeface="ＭＳ Ｐゴシック" panose="020B0600070205080204" pitchFamily="34" charset="-128"/>
              </a:rPr>
              <a:t> – z.B. soll irgendeine </a:t>
            </a:r>
            <a:r>
              <a:rPr lang="de-DE" altLang="de-DE" b="1" dirty="0">
                <a:ea typeface="ＭＳ Ｐゴシック" panose="020B0600070205080204" pitchFamily="34" charset="-128"/>
              </a:rPr>
              <a:t>Anfangsbeobachtung</a:t>
            </a:r>
            <a:r>
              <a:rPr lang="de-DE" altLang="de-DE" dirty="0">
                <a:ea typeface="ＭＳ Ｐゴシック" panose="020B0600070205080204" pitchFamily="34" charset="-128"/>
              </a:rPr>
              <a:t> untersucht und erklärt werden </a:t>
            </a:r>
          </a:p>
          <a:p>
            <a:r>
              <a:rPr lang="de-DE" altLang="de-DE" b="1" dirty="0">
                <a:ea typeface="ＭＳ Ｐゴシック" panose="020B0600070205080204" pitchFamily="34" charset="-128"/>
              </a:rPr>
              <a:t>Theoriebildung</a:t>
            </a:r>
            <a:r>
              <a:rPr lang="de-DE" altLang="de-DE" dirty="0">
                <a:ea typeface="ＭＳ Ｐゴシック" panose="020B0600070205080204" pitchFamily="34" charset="-128"/>
              </a:rPr>
              <a:t> (unter Einbezug verfügbarer Literatur)</a:t>
            </a:r>
          </a:p>
          <a:p>
            <a:r>
              <a:rPr lang="de-DE" altLang="de-DE" dirty="0">
                <a:ea typeface="ＭＳ Ｐゴシック" panose="020B0600070205080204" pitchFamily="34" charset="-128"/>
              </a:rPr>
              <a:t>Ableitung überprüfbarer </a:t>
            </a:r>
            <a:r>
              <a:rPr lang="de-DE" altLang="de-DE" b="1" dirty="0">
                <a:ea typeface="ＭＳ Ｐゴシック" panose="020B0600070205080204" pitchFamily="34" charset="-128"/>
              </a:rPr>
              <a:t>Hypothesen</a:t>
            </a:r>
            <a:r>
              <a:rPr lang="de-DE" altLang="de-DE" dirty="0">
                <a:ea typeface="ＭＳ Ｐゴシック" panose="020B0600070205080204" pitchFamily="34" charset="-128"/>
              </a:rPr>
              <a:t> aus dieser Theorie</a:t>
            </a:r>
          </a:p>
          <a:p>
            <a:r>
              <a:rPr lang="de-DE" altLang="de-DE" dirty="0">
                <a:ea typeface="ＭＳ Ｐゴシック" panose="020B0600070205080204" pitchFamily="34" charset="-128"/>
              </a:rPr>
              <a:t>Identifizierung der </a:t>
            </a:r>
            <a:r>
              <a:rPr lang="de-DE" altLang="de-DE" b="1" dirty="0">
                <a:ea typeface="ＭＳ Ｐゴシック" panose="020B0600070205080204" pitchFamily="34" charset="-128"/>
              </a:rPr>
              <a:t>Variablen</a:t>
            </a:r>
            <a:r>
              <a:rPr lang="de-DE" altLang="de-DE" dirty="0">
                <a:ea typeface="ＭＳ Ｐゴシック" panose="020B0600070205080204" pitchFamily="34" charset="-128"/>
              </a:rPr>
              <a:t> und geeigneter Messmethoden</a:t>
            </a:r>
            <a:endParaRPr lang="de-DE" altLang="de-DE" b="1" dirty="0">
              <a:ea typeface="ＭＳ Ｐゴシック" panose="020B0600070205080204" pitchFamily="34" charset="-128"/>
            </a:endParaRPr>
          </a:p>
          <a:p>
            <a:r>
              <a:rPr lang="de-DE" altLang="de-DE" b="1" dirty="0">
                <a:ea typeface="ＭＳ Ｐゴシック" panose="020B0600070205080204" pitchFamily="34" charset="-128"/>
              </a:rPr>
              <a:t>Datensammlung</a:t>
            </a:r>
            <a:r>
              <a:rPr lang="de-DE" altLang="de-DE" dirty="0">
                <a:ea typeface="ＭＳ Ｐゴシック" panose="020B0600070205080204" pitchFamily="34" charset="-128"/>
              </a:rPr>
              <a:t> zur Überprüfung der Hypothese(n):</a:t>
            </a:r>
            <a:br>
              <a:rPr lang="de-DE" altLang="de-DE" dirty="0">
                <a:ea typeface="ＭＳ Ｐゴシック" panose="020B0600070205080204" pitchFamily="34" charset="-128"/>
              </a:rPr>
            </a:br>
            <a:r>
              <a:rPr lang="de-DE" altLang="de-DE" dirty="0">
                <a:ea typeface="ＭＳ Ｐゴシック" panose="020B0600070205080204" pitchFamily="34" charset="-128"/>
              </a:rPr>
              <a:t>Messen der Variablen</a:t>
            </a:r>
          </a:p>
          <a:p>
            <a:r>
              <a:rPr lang="de-DE" altLang="de-DE" b="1" dirty="0">
                <a:ea typeface="ＭＳ Ｐゴシック" panose="020B0600070205080204" pitchFamily="34" charset="-128"/>
              </a:rPr>
              <a:t>Datenanalyse</a:t>
            </a:r>
          </a:p>
          <a:p>
            <a:r>
              <a:rPr lang="de-DE" altLang="de-DE" b="1" dirty="0">
                <a:ea typeface="ＭＳ Ｐゴシック" panose="020B0600070205080204" pitchFamily="34" charset="-128"/>
              </a:rPr>
              <a:t>Ablehnung</a:t>
            </a:r>
            <a:r>
              <a:rPr lang="de-DE" altLang="de-DE" dirty="0">
                <a:ea typeface="ＭＳ Ｐゴシック" panose="020B0600070205080204" pitchFamily="34" charset="-128"/>
              </a:rPr>
              <a:t> oder </a:t>
            </a:r>
            <a:r>
              <a:rPr lang="de-DE" altLang="de-DE" b="1" dirty="0">
                <a:ea typeface="ＭＳ Ｐゴシック" panose="020B0600070205080204" pitchFamily="34" charset="-128"/>
              </a:rPr>
              <a:t>Bestätigung</a:t>
            </a:r>
            <a:r>
              <a:rPr lang="de-DE" altLang="de-DE" dirty="0">
                <a:ea typeface="ＭＳ Ｐゴシック" panose="020B0600070205080204" pitchFamily="34" charset="-128"/>
              </a:rPr>
              <a:t> der Hypothese(n)</a:t>
            </a:r>
          </a:p>
          <a:p>
            <a:r>
              <a:rPr lang="de-DE" altLang="de-DE" dirty="0">
                <a:ea typeface="ＭＳ Ｐゴシック" panose="020B0600070205080204" pitchFamily="34" charset="-128"/>
              </a:rPr>
              <a:t>ggf. Anpassung der Theorie oder neue Theorie</a:t>
            </a:r>
          </a:p>
        </p:txBody>
      </p:sp>
      <p:sp>
        <p:nvSpPr>
          <p:cNvPr id="3" name="Gebogener Pfeil 2">
            <a:extLst>
              <a:ext uri="{FF2B5EF4-FFF2-40B4-BE49-F238E27FC236}">
                <a16:creationId xmlns:a16="http://schemas.microsoft.com/office/drawing/2014/main" id="{15CF4393-0B25-48EC-9125-58F00F3C2C76}"/>
              </a:ext>
            </a:extLst>
          </p:cNvPr>
          <p:cNvSpPr/>
          <p:nvPr/>
        </p:nvSpPr>
        <p:spPr>
          <a:xfrm rot="5400000" flipH="1">
            <a:off x="5646824" y="2865371"/>
            <a:ext cx="3035431" cy="2444750"/>
          </a:xfrm>
          <a:prstGeom prst="circularArrow">
            <a:avLst>
              <a:gd name="adj1" fmla="val 7466"/>
              <a:gd name="adj2" fmla="val 880468"/>
              <a:gd name="adj3" fmla="val 20853294"/>
              <a:gd name="adj4" fmla="val 10800000"/>
              <a:gd name="adj5" fmla="val 121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925279-B39A-7B81-CBD7-4F1640D50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613C82-7869-6749-8B64-6E6BEACED82A}" type="slidenum"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Helvetica Neue"/>
                <a:ea typeface="ＭＳ Ｐゴシック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7" grpId="0" build="p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Arbeitsschritte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Korpusstudie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8175" indent="-457200">
              <a:buFont typeface="+mj-lt"/>
              <a:buAutoNum type="arabicPeriod"/>
            </a:pPr>
            <a:r>
              <a:rPr lang="en-US" dirty="0" err="1"/>
              <a:t>Operationalisierung</a:t>
            </a:r>
            <a:endParaRPr lang="en-US" dirty="0"/>
          </a:p>
          <a:p>
            <a:pPr lvl="1"/>
            <a:r>
              <a:rPr lang="en-US" dirty="0" err="1"/>
              <a:t>Hypothesen</a:t>
            </a:r>
            <a:r>
              <a:rPr lang="en-US" dirty="0"/>
              <a:t>, </a:t>
            </a:r>
            <a:r>
              <a:rPr lang="en-US" dirty="0" err="1"/>
              <a:t>Festlegung</a:t>
            </a:r>
            <a:r>
              <a:rPr lang="en-US" dirty="0"/>
              <a:t> der </a:t>
            </a:r>
            <a:r>
              <a:rPr lang="en-US" dirty="0" err="1"/>
              <a:t>Grundgesamtheit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sampling frame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458175" indent="-457200">
              <a:buFont typeface="+mj-lt"/>
              <a:buAutoNum type="arabicPeriod"/>
            </a:pPr>
            <a:r>
              <a:rPr lang="en-US" dirty="0" err="1"/>
              <a:t>Korpuserstellung</a:t>
            </a:r>
            <a:endParaRPr lang="en-US" dirty="0"/>
          </a:p>
          <a:p>
            <a:pPr lvl="1"/>
            <a:r>
              <a:rPr lang="en-US" dirty="0" err="1"/>
              <a:t>Auswahl</a:t>
            </a:r>
            <a:r>
              <a:rPr lang="en-US" dirty="0"/>
              <a:t> von </a:t>
            </a:r>
            <a:r>
              <a:rPr lang="en-US" dirty="0" err="1"/>
              <a:t>Texten</a:t>
            </a:r>
            <a:r>
              <a:rPr lang="en-US" dirty="0"/>
              <a:t>, </a:t>
            </a:r>
            <a:r>
              <a:rPr lang="en-US" dirty="0" err="1"/>
              <a:t>Digitalisierung</a:t>
            </a:r>
            <a:r>
              <a:rPr lang="en-US" dirty="0"/>
              <a:t> / </a:t>
            </a:r>
            <a:r>
              <a:rPr lang="en-US" dirty="0" err="1"/>
              <a:t>Konvertierung</a:t>
            </a:r>
            <a:endParaRPr lang="en-US" dirty="0"/>
          </a:p>
          <a:p>
            <a:pPr lvl="1"/>
            <a:r>
              <a:rPr lang="en-US" dirty="0" err="1"/>
              <a:t>Erfassung</a:t>
            </a:r>
            <a:r>
              <a:rPr lang="en-US" dirty="0"/>
              <a:t> von </a:t>
            </a:r>
            <a:r>
              <a:rPr lang="en-US" dirty="0" err="1"/>
              <a:t>Metadaten</a:t>
            </a:r>
            <a:r>
              <a:rPr lang="en-US" dirty="0"/>
              <a:t>, </a:t>
            </a:r>
            <a:r>
              <a:rPr lang="en-US" dirty="0" err="1"/>
              <a:t>juristische</a:t>
            </a:r>
            <a:r>
              <a:rPr lang="en-US" dirty="0"/>
              <a:t> </a:t>
            </a:r>
            <a:r>
              <a:rPr lang="en-US" dirty="0" err="1"/>
              <a:t>Fragen</a:t>
            </a:r>
          </a:p>
          <a:p>
            <a:pPr lvl="1"/>
            <a:endParaRPr lang="en-US" dirty="0"/>
          </a:p>
          <a:p>
            <a:pPr marL="458175" indent="-457200">
              <a:buFont typeface="+mj-lt"/>
              <a:buAutoNum type="arabicPeriod"/>
            </a:pPr>
            <a:r>
              <a:rPr lang="en-US" dirty="0" err="1"/>
              <a:t>Linguistische</a:t>
            </a:r>
            <a:r>
              <a:rPr lang="en-US" dirty="0"/>
              <a:t> Annotation</a:t>
            </a:r>
          </a:p>
          <a:p>
            <a:pPr lvl="1"/>
            <a:r>
              <a:rPr lang="en-US" dirty="0" err="1"/>
              <a:t>manuelle</a:t>
            </a:r>
            <a:r>
              <a:rPr lang="en-US" dirty="0"/>
              <a:t> Annotation: </a:t>
            </a:r>
            <a:r>
              <a:rPr lang="en-US" dirty="0" err="1"/>
              <a:t>graphische</a:t>
            </a:r>
            <a:r>
              <a:rPr lang="en-US" dirty="0"/>
              <a:t> </a:t>
            </a:r>
            <a:r>
              <a:rPr lang="en-US" dirty="0" err="1"/>
              <a:t>Editoren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annotator agreement</a:t>
            </a:r>
          </a:p>
          <a:p>
            <a:pPr lvl="1"/>
            <a:r>
              <a:rPr lang="en-US" dirty="0" err="1"/>
              <a:t>automatische</a:t>
            </a:r>
            <a:r>
              <a:rPr lang="en-US" dirty="0"/>
              <a:t> Annotation </a:t>
            </a:r>
            <a:r>
              <a:rPr lang="en-US" dirty="0" err="1"/>
              <a:t>mit</a:t>
            </a:r>
            <a:r>
              <a:rPr lang="en-US" dirty="0"/>
              <a:t> NLP</a:t>
            </a:r>
            <a:r>
              <a:rPr lang="en-US" baseline="30000" dirty="0"/>
              <a:t>1</a:t>
            </a:r>
            <a:r>
              <a:rPr lang="en-US" dirty="0"/>
              <a:t>-</a:t>
            </a:r>
            <a:r>
              <a:rPr lang="en-US" dirty="0" err="1"/>
              <a:t>Werkzeugen</a:t>
            </a:r>
            <a:r>
              <a:rPr lang="en-US" dirty="0"/>
              <a:t>: </a:t>
            </a:r>
            <a:r>
              <a:rPr lang="en-US" dirty="0" err="1"/>
              <a:t>Qualität</a:t>
            </a:r>
            <a:r>
              <a:rPr lang="en-US" dirty="0"/>
              <a:t>?</a:t>
            </a:r>
          </a:p>
          <a:p>
            <a:pPr lvl="1"/>
            <a:endParaRPr lang="en-US" dirty="0" err="1"/>
          </a:p>
          <a:p>
            <a:pPr marL="458175" indent="-457200">
              <a:buFont typeface="+mj-lt"/>
              <a:buAutoNum type="arabicPeriod"/>
            </a:pPr>
            <a:r>
              <a:rPr lang="en-US" dirty="0" err="1"/>
              <a:t>Repräsentationsformat</a:t>
            </a:r>
            <a:r>
              <a:rPr lang="en-US" dirty="0"/>
              <a:t> (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Standards)</a:t>
            </a:r>
          </a:p>
          <a:p>
            <a:pPr lvl="1"/>
            <a:r>
              <a:rPr lang="en-US" dirty="0"/>
              <a:t>Unicode, XML, TEI, XCES, ISO 24610–24627 (TC 37/SC 4), …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A35AC3-C47F-473B-98E5-0EBA9A2F3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8" name="Textfeld 4">
            <a:extLst>
              <a:ext uri="{FF2B5EF4-FFF2-40B4-BE49-F238E27FC236}">
                <a16:creationId xmlns:a16="http://schemas.microsoft.com/office/drawing/2014/main" id="{B50C7A27-614E-7EE5-9A02-B53338912AAC}"/>
              </a:ext>
            </a:extLst>
          </p:cNvPr>
          <p:cNvSpPr txBox="1"/>
          <p:nvPr/>
        </p:nvSpPr>
        <p:spPr>
          <a:xfrm>
            <a:off x="627063" y="6479480"/>
            <a:ext cx="721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atural </a:t>
            </a:r>
            <a:r>
              <a:rPr lang="de-DE" sz="1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anguage </a:t>
            </a:r>
            <a:r>
              <a:rPr lang="de-DE" sz="1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rocessing (dt.: Computerlinguistik, maschinelle Sprachverarbeitung)</a:t>
            </a:r>
            <a:endParaRPr lang="de-DE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Arbeitsschritte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Korpusstudie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8175" indent="-457200">
              <a:buFont typeface="+mj-lt"/>
              <a:buAutoNum type="arabicPeriod" startAt="5"/>
            </a:pPr>
            <a:r>
              <a:rPr lang="en-US" dirty="0" err="1"/>
              <a:t>Indexierung</a:t>
            </a:r>
            <a:r>
              <a:rPr lang="en-US" dirty="0"/>
              <a:t> und </a:t>
            </a:r>
            <a:r>
              <a:rPr lang="en-US" dirty="0" err="1"/>
              <a:t>Abfrage</a:t>
            </a:r>
            <a:endParaRPr lang="en-US" dirty="0"/>
          </a:p>
          <a:p>
            <a:pPr lvl="1"/>
            <a:r>
              <a:rPr lang="en-US" dirty="0" err="1"/>
              <a:t>Indexierung: effiziente</a:t>
            </a:r>
            <a:r>
              <a:rPr lang="en-US" dirty="0"/>
              <a:t> </a:t>
            </a:r>
            <a:r>
              <a:rPr lang="en-US" dirty="0" err="1"/>
              <a:t>Spezialformate</a:t>
            </a:r>
          </a:p>
          <a:p>
            <a:pPr lvl="1"/>
            <a:r>
              <a:rPr lang="en-US" dirty="0" err="1"/>
              <a:t>Suche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Stichwörtern</a:t>
            </a:r>
            <a:r>
              <a:rPr lang="en-US" dirty="0"/>
              <a:t>, </a:t>
            </a:r>
            <a:r>
              <a:rPr lang="en-US" dirty="0" err="1"/>
              <a:t>lexiko-</a:t>
            </a:r>
            <a:br>
              <a:rPr lang="en-US" dirty="0" err="1"/>
            </a:br>
            <a:r>
              <a:rPr lang="en-US" dirty="0" err="1"/>
              <a:t>grammatischen Mustern</a:t>
            </a:r>
            <a:r>
              <a:rPr lang="en-US" dirty="0"/>
              <a:t>, …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query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sym typeface="Wingdings"/>
              </a:rPr>
              <a:t>Darstellung als Konkordanz („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sym typeface="Wingdings"/>
              </a:rPr>
              <a:t>kwic</a:t>
            </a:r>
            <a:r>
              <a:rPr lang="en-US" dirty="0" err="1">
                <a:sym typeface="Wingdings"/>
              </a:rPr>
              <a:t>“)</a:t>
            </a:r>
          </a:p>
          <a:p>
            <a:pPr lvl="1"/>
            <a:r>
              <a:rPr lang="en-US" dirty="0" err="1">
                <a:sym typeface="Wingdings"/>
              </a:rPr>
              <a:t>Sortieren &amp; Gruppierung</a:t>
            </a:r>
          </a:p>
          <a:p>
            <a:pPr lvl="1"/>
            <a:endParaRPr lang="en-US" dirty="0">
              <a:sym typeface="Wingdings"/>
            </a:endParaRPr>
          </a:p>
          <a:p>
            <a:pPr marL="458175" indent="-457200">
              <a:buFont typeface="+mj-lt"/>
              <a:buAutoNum type="arabicPeriod" startAt="5"/>
            </a:pPr>
            <a:r>
              <a:rPr lang="en-US" dirty="0">
                <a:sym typeface="Wingdings"/>
              </a:rPr>
              <a:t>Quantitative </a:t>
            </a:r>
            <a:r>
              <a:rPr lang="en-US" dirty="0" err="1">
                <a:sym typeface="Wingdings"/>
              </a:rPr>
              <a:t>Auswertung</a:t>
            </a:r>
            <a:endParaRPr lang="en-US" dirty="0">
              <a:sym typeface="Wingdings"/>
            </a:endParaRPr>
          </a:p>
          <a:p>
            <a:pPr lvl="1"/>
            <a:r>
              <a:rPr lang="en-US" dirty="0" err="1">
                <a:sym typeface="Wingdings"/>
              </a:rPr>
              <a:t>statistische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Verfahren für Häufigkeitsvergleich (auch: Keywords, Kollokationen)</a:t>
            </a:r>
          </a:p>
          <a:p>
            <a:pPr lvl="1"/>
            <a:r>
              <a:rPr lang="en-US" dirty="0" err="1">
                <a:sym typeface="Wingdings"/>
              </a:rPr>
              <a:t>explorative Datenanalyse &amp;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Visualisierung</a:t>
            </a:r>
          </a:p>
          <a:p>
            <a:pPr lvl="1"/>
            <a:endParaRPr lang="en-US" dirty="0">
              <a:sym typeface="Wingdings"/>
            </a:endParaRPr>
          </a:p>
          <a:p>
            <a:pPr marL="458175" indent="-457200">
              <a:buFont typeface="+mj-lt"/>
              <a:buAutoNum type="arabicPeriod" startAt="5"/>
            </a:pPr>
            <a:r>
              <a:rPr lang="en-US" dirty="0">
                <a:sym typeface="Wingdings"/>
              </a:rPr>
              <a:t>Interpretation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A35AC3-C47F-473B-98E5-0EBA9A2F3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 smtClean="0"/>
              <a:pPr/>
              <a:t>28</a:t>
            </a:fld>
            <a:endParaRPr lang="de-D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7FB792-BC5A-7B0B-9E6E-CE850B5ECD8F}"/>
              </a:ext>
            </a:extLst>
          </p:cNvPr>
          <p:cNvGrpSpPr/>
          <p:nvPr/>
        </p:nvGrpSpPr>
        <p:grpSpPr>
          <a:xfrm>
            <a:off x="3972948" y="1731739"/>
            <a:ext cx="4790052" cy="2102842"/>
            <a:chOff x="3657600" y="1887659"/>
            <a:chExt cx="5405769" cy="2524853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10994E1-4ABA-FAF9-DF40-8D6AC0FC7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8" t="10433" r="1251" b="78313"/>
            <a:stretch/>
          </p:blipFill>
          <p:spPr>
            <a:xfrm>
              <a:off x="3657600" y="1887659"/>
              <a:ext cx="5405769" cy="378254"/>
            </a:xfrm>
            <a:prstGeom prst="rect">
              <a:avLst/>
            </a:prstGeom>
          </p:spPr>
        </p:pic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64D22EE-2503-16D4-72E6-C2EEF562C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435" t="30014" r="1253" b="7155"/>
            <a:stretch/>
          </p:blipFill>
          <p:spPr>
            <a:xfrm>
              <a:off x="5148816" y="2289429"/>
              <a:ext cx="3914553" cy="2123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2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Zentrale</a:t>
            </a:r>
            <a:r>
              <a:rPr lang="en-US" dirty="0"/>
              <a:t> </a:t>
            </a:r>
            <a:r>
              <a:rPr lang="en-US" dirty="0" err="1"/>
              <a:t>Analysetechnik</a:t>
            </a:r>
            <a:r>
              <a:rPr lang="en-US" dirty="0"/>
              <a:t>: </a:t>
            </a:r>
            <a:r>
              <a:rPr lang="en-US" dirty="0" err="1"/>
              <a:t>Häufigkeitsvergleich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Üblichkeit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Ausdrucks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i="1" dirty="0"/>
              <a:t>ins Gras </a:t>
            </a:r>
            <a:r>
              <a:rPr lang="en-US" i="1" dirty="0" err="1"/>
              <a:t>beißen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Konfidenzintervall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relative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Häufigkeit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z.B</a:t>
            </a:r>
            <a:r>
              <a:rPr lang="en-US" dirty="0"/>
              <a:t>. pro Million </a:t>
            </a:r>
            <a:r>
              <a:rPr lang="en-US" dirty="0" err="1"/>
              <a:t>Wörter</a:t>
            </a:r>
            <a:r>
              <a:rPr lang="en-US" dirty="0"/>
              <a:t>, </a:t>
            </a:r>
            <a:r>
              <a:rPr lang="en-US" dirty="0" err="1"/>
              <a:t>pMW</a:t>
            </a:r>
            <a:r>
              <a:rPr lang="en-US" dirty="0"/>
              <a:t>)</a:t>
            </a:r>
          </a:p>
          <a:p>
            <a:r>
              <a:rPr lang="en-US" dirty="0" err="1"/>
              <a:t>Häufigkeit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grammatischen</a:t>
            </a:r>
            <a:r>
              <a:rPr lang="en-US" dirty="0"/>
              <a:t> </a:t>
            </a:r>
            <a:r>
              <a:rPr lang="en-US" dirty="0" err="1"/>
              <a:t>Konstruktion</a:t>
            </a:r>
            <a:endParaRPr lang="en-US" dirty="0"/>
          </a:p>
          <a:p>
            <a:pPr lvl="1"/>
            <a:r>
              <a:rPr lang="en-US" dirty="0"/>
              <a:t>in </a:t>
            </a:r>
            <a:r>
              <a:rPr lang="en-US" dirty="0" err="1"/>
              <a:t>Varietäten</a:t>
            </a:r>
            <a:r>
              <a:rPr lang="en-US" dirty="0"/>
              <a:t>, </a:t>
            </a:r>
            <a:r>
              <a:rPr lang="en-US" dirty="0" err="1"/>
              <a:t>Soziolekten</a:t>
            </a:r>
            <a:r>
              <a:rPr lang="en-US" dirty="0"/>
              <a:t>, Genres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Sprechern</a:t>
            </a:r>
            <a:endParaRPr lang="en-US" dirty="0"/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Häufigkeitsvergleich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Konstruktionen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Korpora</a:t>
            </a:r>
            <a:endParaRPr lang="en-US" dirty="0"/>
          </a:p>
          <a:p>
            <a:pPr lvl="1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Präteritum</a:t>
            </a:r>
            <a:r>
              <a:rPr lang="en-US" dirty="0"/>
              <a:t> vs. </a:t>
            </a:r>
            <a:r>
              <a:rPr lang="en-US" dirty="0" err="1"/>
              <a:t>Perfekt</a:t>
            </a:r>
            <a:r>
              <a:rPr lang="en-US" dirty="0"/>
              <a:t>, </a:t>
            </a:r>
            <a:r>
              <a:rPr lang="en-US" dirty="0" err="1"/>
              <a:t>britisches</a:t>
            </a:r>
            <a:r>
              <a:rPr lang="en-US" dirty="0"/>
              <a:t> vs. </a:t>
            </a:r>
            <a:r>
              <a:rPr lang="en-US" dirty="0" err="1"/>
              <a:t>amerikanisches</a:t>
            </a:r>
            <a:r>
              <a:rPr lang="en-US" dirty="0"/>
              <a:t> </a:t>
            </a:r>
            <a:r>
              <a:rPr lang="en-US" dirty="0" err="1"/>
              <a:t>Englisch</a:t>
            </a:r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Keywords</a:t>
            </a:r>
            <a:r>
              <a:rPr lang="en-US" dirty="0"/>
              <a:t>: </a:t>
            </a:r>
            <a:r>
              <a:rPr lang="en-US" dirty="0" err="1"/>
              <a:t>auffallend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Subsprache</a:t>
            </a:r>
            <a:endParaRPr lang="en-US" dirty="0"/>
          </a:p>
          <a:p>
            <a:pPr lvl="1"/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wissenschaftliche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, </a:t>
            </a:r>
            <a:r>
              <a:rPr lang="en-US" dirty="0" err="1"/>
              <a:t>männliche</a:t>
            </a:r>
            <a:r>
              <a:rPr lang="en-US" dirty="0"/>
              <a:t> Sprecher, </a:t>
            </a:r>
            <a:r>
              <a:rPr lang="en-US" dirty="0" err="1"/>
              <a:t>BrE</a:t>
            </a:r>
            <a:r>
              <a:rPr lang="en-US" dirty="0"/>
              <a:t>, …</a:t>
            </a:r>
          </a:p>
          <a:p>
            <a:pPr lvl="1"/>
            <a:r>
              <a:rPr lang="en-US" dirty="0" err="1"/>
              <a:t>Stilometrie</a:t>
            </a:r>
            <a:r>
              <a:rPr lang="en-US" dirty="0"/>
              <a:t>: </a:t>
            </a:r>
            <a:r>
              <a:rPr lang="en-US" dirty="0" err="1"/>
              <a:t>grammatische</a:t>
            </a:r>
            <a:r>
              <a:rPr lang="en-US" dirty="0"/>
              <a:t> </a:t>
            </a:r>
            <a:r>
              <a:rPr lang="en-US" dirty="0" err="1"/>
              <a:t>Merkmale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einzelnen</a:t>
            </a:r>
            <a:r>
              <a:rPr lang="en-US" dirty="0"/>
              <a:t> Autor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Kollokationen</a:t>
            </a:r>
            <a:r>
              <a:rPr lang="en-US" dirty="0"/>
              <a:t>: </a:t>
            </a:r>
            <a:r>
              <a:rPr lang="en-US" dirty="0" err="1"/>
              <a:t>typische</a:t>
            </a:r>
            <a:r>
              <a:rPr lang="en-US" dirty="0"/>
              <a:t> </a:t>
            </a:r>
            <a:r>
              <a:rPr lang="en-US" dirty="0" err="1"/>
              <a:t>Wortverbindungen</a:t>
            </a:r>
            <a:endParaRPr lang="en-US" dirty="0"/>
          </a:p>
          <a:p>
            <a:pPr lvl="1"/>
            <a:r>
              <a:rPr lang="en-US" dirty="0" err="1"/>
              <a:t>geben</a:t>
            </a:r>
            <a:r>
              <a:rPr lang="en-US" dirty="0"/>
              <a:t> </a:t>
            </a:r>
            <a:r>
              <a:rPr lang="en-US" dirty="0" err="1"/>
              <a:t>Hinweis</a:t>
            </a:r>
            <a:r>
              <a:rPr lang="en-US" dirty="0"/>
              <a:t> auf </a:t>
            </a:r>
            <a:r>
              <a:rPr lang="en-US" dirty="0" err="1"/>
              <a:t>Verwendung</a:t>
            </a:r>
            <a:r>
              <a:rPr lang="en-US" dirty="0"/>
              <a:t> und </a:t>
            </a:r>
            <a:r>
              <a:rPr lang="en-US" dirty="0" err="1"/>
              <a:t>Bedeutung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Begriffs</a:t>
            </a:r>
            <a:br>
              <a:rPr lang="en-US" dirty="0"/>
            </a:br>
            <a:r>
              <a:rPr lang="en-US" dirty="0"/>
              <a:t>(➞ </a:t>
            </a:r>
            <a:r>
              <a:rPr lang="en-US" dirty="0" err="1"/>
              <a:t>Computerlexikographie</a:t>
            </a:r>
            <a:r>
              <a:rPr lang="en-US" dirty="0"/>
              <a:t>, </a:t>
            </a:r>
            <a:r>
              <a:rPr lang="en-US" dirty="0" err="1"/>
              <a:t>Diskursanalyse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statistische</a:t>
            </a:r>
            <a:r>
              <a:rPr lang="en-US" dirty="0"/>
              <a:t> </a:t>
            </a:r>
            <a:r>
              <a:rPr lang="en-US" dirty="0" err="1"/>
              <a:t>Auswertung</a:t>
            </a:r>
            <a:r>
              <a:rPr lang="en-US" dirty="0"/>
              <a:t> der </a:t>
            </a:r>
            <a:r>
              <a:rPr lang="en-US" dirty="0" err="1"/>
              <a:t>Kookkurrenzhäufigkeit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217B5B0-C3BD-47E6-8ED1-699373FBC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686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Korpus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Korpus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weiten</a:t>
            </a:r>
            <a:r>
              <a:rPr lang="en-US" dirty="0"/>
              <a:t> Sinn = </a:t>
            </a:r>
            <a:r>
              <a:rPr lang="en-US" b="1" dirty="0" err="1"/>
              <a:t>Textarchiv</a:t>
            </a:r>
            <a:r>
              <a:rPr lang="en-US" dirty="0"/>
              <a:t> (</a:t>
            </a:r>
            <a:r>
              <a:rPr lang="en-US" dirty="0">
                <a:solidFill>
                  <a:schemeClr val="accent1"/>
                </a:solidFill>
              </a:rPr>
              <a:t>electronic text collection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Sammlung</a:t>
            </a:r>
            <a:r>
              <a:rPr lang="en-US" dirty="0"/>
              <a:t> </a:t>
            </a:r>
            <a:r>
              <a:rPr lang="en-US" dirty="0" err="1"/>
              <a:t>beliebiger</a:t>
            </a:r>
            <a:r>
              <a:rPr lang="en-US" dirty="0"/>
              <a:t> </a:t>
            </a:r>
            <a:r>
              <a:rPr lang="en-US" dirty="0" err="1"/>
              <a:t>maschinenlesbarer</a:t>
            </a:r>
            <a:r>
              <a:rPr lang="en-US" dirty="0"/>
              <a:t>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oft </a:t>
            </a:r>
            <a:r>
              <a:rPr lang="en-US" dirty="0" err="1"/>
              <a:t>opportunistisch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möglichst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viel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verfügbares</a:t>
            </a:r>
            <a:r>
              <a:rPr lang="en-US" dirty="0">
                <a:sym typeface="Wingdings"/>
              </a:rPr>
              <a:t> Material</a:t>
            </a:r>
          </a:p>
          <a:p>
            <a:pPr lvl="1"/>
            <a:r>
              <a:rPr lang="en-US" dirty="0" err="1">
                <a:sym typeface="Wingdings"/>
              </a:rPr>
              <a:t>kann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heterogen</a:t>
            </a:r>
            <a:r>
              <a:rPr lang="en-US" dirty="0">
                <a:sym typeface="Wingdings"/>
              </a:rPr>
              <a:t> sein  </a:t>
            </a:r>
            <a:r>
              <a:rPr lang="en-US" dirty="0" err="1">
                <a:sym typeface="Wingdings"/>
              </a:rPr>
              <a:t>z.B</a:t>
            </a:r>
            <a:r>
              <a:rPr lang="en-US" dirty="0">
                <a:sym typeface="Wingdings"/>
              </a:rPr>
              <a:t>. Oxford Text Archive, </a:t>
            </a:r>
            <a:r>
              <a:rPr lang="en-US" dirty="0" err="1">
                <a:sym typeface="Wingdings"/>
              </a:rPr>
              <a:t>DeReKo</a:t>
            </a:r>
            <a:endParaRPr lang="en-US" dirty="0">
              <a:sym typeface="Wingdings"/>
            </a:endParaRP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vs.</a:t>
            </a:r>
            <a:r>
              <a:rPr lang="en-US" dirty="0"/>
              <a:t> </a:t>
            </a:r>
            <a:r>
              <a:rPr lang="en-US" dirty="0" err="1"/>
              <a:t>Korpus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b="1" dirty="0" err="1"/>
              <a:t>repräsentative</a:t>
            </a:r>
            <a:r>
              <a:rPr lang="en-US" b="1" dirty="0"/>
              <a:t> </a:t>
            </a:r>
            <a:r>
              <a:rPr lang="en-US" b="1" dirty="0" err="1"/>
              <a:t>Stichprobe</a:t>
            </a:r>
            <a:r>
              <a:rPr lang="en-US" b="1" dirty="0"/>
              <a:t> </a:t>
            </a:r>
            <a:r>
              <a:rPr lang="en-US" dirty="0"/>
              <a:t>der </a:t>
            </a:r>
            <a:r>
              <a:rPr lang="en-US" dirty="0" err="1"/>
              <a:t>Sprachwirklichkeit</a:t>
            </a:r>
            <a:endParaRPr lang="en-US" dirty="0"/>
          </a:p>
          <a:p>
            <a:pPr lvl="1"/>
            <a:r>
              <a:rPr lang="en-US" dirty="0" err="1"/>
              <a:t>Designkriterien</a:t>
            </a:r>
            <a:r>
              <a:rPr lang="en-US" dirty="0"/>
              <a:t> (</a:t>
            </a:r>
            <a:r>
              <a:rPr lang="en-US" dirty="0">
                <a:solidFill>
                  <a:srgbClr val="3365A2"/>
                </a:solidFill>
              </a:rPr>
              <a:t>sampling frame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zufällige</a:t>
            </a:r>
            <a:r>
              <a:rPr lang="en-US" dirty="0"/>
              <a:t> </a:t>
            </a:r>
            <a:r>
              <a:rPr lang="en-US" dirty="0" err="1"/>
              <a:t>Stichprobe</a:t>
            </a:r>
            <a:r>
              <a:rPr lang="en-US" dirty="0"/>
              <a:t> auf Basis der </a:t>
            </a:r>
            <a:r>
              <a:rPr lang="en-US" dirty="0" err="1"/>
              <a:t>Designkriterien</a:t>
            </a:r>
            <a:r>
              <a:rPr lang="en-US" dirty="0"/>
              <a:t> (</a:t>
            </a:r>
            <a:r>
              <a:rPr lang="en-US" dirty="0">
                <a:solidFill>
                  <a:srgbClr val="3365A2"/>
                </a:solidFill>
              </a:rPr>
              <a:t>random sample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strebt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</a:rPr>
              <a:t>Repräsentativität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Sprachvarietät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Teilsprache</a:t>
            </a:r>
            <a:r>
              <a:rPr lang="en-US" dirty="0"/>
              <a:t>) an</a:t>
            </a:r>
          </a:p>
          <a:p>
            <a:pPr lvl="1"/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Metadaten</a:t>
            </a:r>
            <a:r>
              <a:rPr lang="en-US" dirty="0"/>
              <a:t>, Annotation, </a:t>
            </a:r>
            <a:r>
              <a:rPr lang="en-US" dirty="0" err="1"/>
              <a:t>Repräsentationsformat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Achtung: </a:t>
            </a:r>
            <a:r>
              <a:rPr lang="en-US" i="1" u="sng" dirty="0">
                <a:solidFill>
                  <a:schemeClr val="accent4">
                    <a:lumMod val="75000"/>
                  </a:schemeClr>
                </a:solidFill>
              </a:rPr>
              <a:t>das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Korpus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, die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Korpor</a:t>
            </a:r>
            <a:r>
              <a:rPr lang="en-US" i="1" u="sng" dirty="0" err="1">
                <a:solidFill>
                  <a:schemeClr val="accent4">
                    <a:lumMod val="75000"/>
                  </a:schemeClr>
                </a:solidFill>
              </a:rPr>
              <a:t>a</a:t>
            </a:r>
            <a:endParaRPr lang="en-US" i="1" u="sng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CEEE443-D8B5-4848-98C9-CF136FAECE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95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Brainstorming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sz="2400"/>
          </a:p>
          <a:p>
            <a:pPr marL="0" indent="0">
              <a:buNone/>
            </a:pPr>
            <a:r>
              <a:rPr lang="de-DE" sz="2400">
                <a:solidFill>
                  <a:schemeClr val="accent2">
                    <a:lumMod val="75000"/>
                  </a:schemeClr>
                </a:solidFill>
              </a:rPr>
              <a:t>Wie würden Sie eine Korpusstudie durchführen?</a:t>
            </a:r>
          </a:p>
          <a:p>
            <a:endParaRPr lang="de-DE"/>
          </a:p>
          <a:p>
            <a:r>
              <a:rPr lang="de-DE"/>
              <a:t>über Romane aus dem 19. Jhd.</a:t>
            </a:r>
          </a:p>
          <a:p>
            <a:pPr lvl="1"/>
            <a:r>
              <a:rPr lang="de-DE"/>
              <a:t>z.B. stilistische Ähnlichkeiten von Autoren oder Gattungen</a:t>
            </a:r>
          </a:p>
          <a:p>
            <a:pPr lvl="1"/>
            <a:r>
              <a:rPr lang="de-DE"/>
              <a:t>z.B. Verwendung bestimmter Metaphern</a:t>
            </a:r>
          </a:p>
          <a:p>
            <a:pPr lvl="1"/>
            <a:endParaRPr lang="de-DE"/>
          </a:p>
          <a:p>
            <a:r>
              <a:rPr lang="de-DE"/>
              <a:t>oder über Liedtexte in der Popularmusik</a:t>
            </a:r>
          </a:p>
          <a:p>
            <a:pPr lvl="1"/>
            <a:r>
              <a:rPr lang="de-DE"/>
              <a:t>z.B. Untersuchung von Formelhaftigkeit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3F071-300D-F945-8892-5D5171FD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6715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F2EDB9-F796-5F43-815C-ABD90F54B96B}" type="slidenum">
              <a:rPr lang="en-GB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932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B37D1E-E8B7-4FFE-8AAF-25D409FA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Annotation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EAA91-8046-4DAF-B81E-52D2D7865D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93150" y="6408738"/>
            <a:ext cx="450850" cy="449262"/>
          </a:xfrm>
        </p:spPr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701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Korpus besteht aus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Objektdaten</a:t>
            </a:r>
            <a:r>
              <a:rPr lang="de-DE" dirty="0"/>
              <a:t> = Texte</a:t>
            </a:r>
          </a:p>
          <a:p>
            <a:pPr lvl="1"/>
            <a:r>
              <a:rPr lang="de-DE" dirty="0"/>
              <a:t>primärer Untersuchungsgegenstand</a:t>
            </a:r>
          </a:p>
          <a:p>
            <a:pPr lvl="1"/>
            <a:endParaRPr lang="de-DE" dirty="0"/>
          </a:p>
          <a:p>
            <a:r>
              <a:rPr lang="de-DE" dirty="0">
                <a:solidFill>
                  <a:schemeClr val="accent2"/>
                </a:solidFill>
              </a:rPr>
              <a:t>Metadaten</a:t>
            </a:r>
            <a:r>
              <a:rPr lang="de-DE" dirty="0"/>
              <a:t> = Informationen über die Texte</a:t>
            </a:r>
          </a:p>
          <a:p>
            <a:pPr lvl="1"/>
            <a:r>
              <a:rPr lang="de-DE" dirty="0"/>
              <a:t>Titel, Autor/in, Veröffentlichungsdatum, Textsorte, …</a:t>
            </a:r>
          </a:p>
          <a:p>
            <a:pPr lvl="1"/>
            <a:r>
              <a:rPr lang="de-DE" dirty="0"/>
              <a:t>Alter, Geschlecht, Bildungsstand, … der Autoren</a:t>
            </a:r>
          </a:p>
          <a:p>
            <a:pPr lvl="1"/>
            <a:endParaRPr lang="de-DE" dirty="0"/>
          </a:p>
          <a:p>
            <a:r>
              <a:rPr lang="de-DE" dirty="0">
                <a:solidFill>
                  <a:schemeClr val="accent2"/>
                </a:solidFill>
              </a:rPr>
              <a:t>Typographie</a:t>
            </a:r>
            <a:r>
              <a:rPr lang="de-DE" dirty="0"/>
              <a:t> &amp; Textstruktur</a:t>
            </a:r>
          </a:p>
          <a:p>
            <a:pPr lvl="1"/>
            <a:r>
              <a:rPr lang="de-DE" dirty="0"/>
              <a:t>Abschnitte, Überschriften, Schriftarten, Listen, …</a:t>
            </a:r>
          </a:p>
          <a:p>
            <a:pPr lvl="1"/>
            <a:endParaRPr lang="de-DE" dirty="0"/>
          </a:p>
          <a:p>
            <a:r>
              <a:rPr lang="de-DE" dirty="0">
                <a:solidFill>
                  <a:schemeClr val="accent2"/>
                </a:solidFill>
              </a:rPr>
              <a:t>Annotation</a:t>
            </a:r>
            <a:r>
              <a:rPr lang="de-DE" dirty="0"/>
              <a:t> = linguistische Interpretation</a:t>
            </a:r>
          </a:p>
          <a:p>
            <a:pPr lvl="1"/>
            <a:r>
              <a:rPr lang="de-DE" dirty="0"/>
              <a:t>einfach (Wortebene) vs. strukturiert (z.B. Syntax)</a:t>
            </a:r>
          </a:p>
          <a:p>
            <a:pPr lvl="1"/>
            <a:r>
              <a:rPr lang="de-DE" dirty="0"/>
              <a:t>Voraussetzung für die Erschließung großer Korpora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20B002-1206-478E-AA70-B6509866CB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4" name="Left Arrow 3"/>
          <p:cNvSpPr/>
          <p:nvPr/>
        </p:nvSpPr>
        <p:spPr>
          <a:xfrm>
            <a:off x="3629024" y="1973263"/>
            <a:ext cx="434897" cy="28993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5751009" y="5421168"/>
            <a:ext cx="434897" cy="28993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Korpusannotation</a:t>
            </a:r>
            <a:r>
              <a:rPr lang="de-DE" dirty="0"/>
              <a:t>: Wortebene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Jedem (laufenden) Wort wird eine Kategorie zugeordnet</a:t>
            </a:r>
            <a:br>
              <a:rPr lang="de-DE" dirty="0"/>
            </a:br>
            <a:r>
              <a:rPr lang="de-DE" dirty="0"/>
              <a:t>➞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Tagging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/>
              <a:t>(= Etikettierung)</a:t>
            </a:r>
          </a:p>
          <a:p>
            <a:pPr lvl="1"/>
            <a:r>
              <a:rPr lang="de-DE" dirty="0"/>
              <a:t>Voraussetzung: Text muss in Wörter zerlegt sein</a:t>
            </a:r>
          </a:p>
          <a:p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Tokenisierung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Token</a:t>
            </a:r>
            <a:r>
              <a:rPr lang="de-DE" dirty="0"/>
              <a:t> = Wort, Zahl, Symbol (😎), Satzzeichen, …</a:t>
            </a:r>
          </a:p>
          <a:p>
            <a:pPr lvl="1"/>
            <a:r>
              <a:rPr lang="de-DE" dirty="0"/>
              <a:t>im Gegensatz zu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Typen</a:t>
            </a:r>
            <a:r>
              <a:rPr lang="de-DE" dirty="0"/>
              <a:t> = verschiedene Wörter</a:t>
            </a:r>
          </a:p>
          <a:p>
            <a:pPr lvl="1"/>
            <a:endParaRPr lang="de-DE" dirty="0"/>
          </a:p>
          <a:p>
            <a:r>
              <a:rPr lang="de-DE" dirty="0"/>
              <a:t>Kann schwieriger sein, als man vermuten würde …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@Mia1234 #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semibk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[1] Das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schließt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direkt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an die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vorige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Frage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von @DieMaJa22 an. In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jedem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Fall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gibt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es (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wie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auch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in der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Sitzung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...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@Mia1234 #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semibk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[2]am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BspChats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gezeigt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)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starkeHinweise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darauf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,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dass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wie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auch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imRealLife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)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diverseFaktoren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die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sprVariation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chemeClr val="accent4"/>
                </a:solidFill>
                <a:latin typeface="Consolas"/>
                <a:cs typeface="Consolas"/>
              </a:rPr>
              <a:t>beeinflussen</a:t>
            </a:r>
            <a:r>
              <a:rPr lang="en-US" sz="1600" dirty="0">
                <a:solidFill>
                  <a:schemeClr val="accent4"/>
                </a:solidFill>
                <a:latin typeface="Consolas"/>
                <a:cs typeface="Consolas"/>
              </a:rPr>
              <a:t>: http://tinyurl.com/3umxkuh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EC2BAB-89C8-46C5-B783-D21565585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1090065" y="6183462"/>
            <a:ext cx="53079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tx2"/>
                </a:solidFill>
                <a:latin typeface="Calibri"/>
                <a:ea typeface=""/>
                <a:cs typeface="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https://sites.google.com/site/empirist2015/</a:t>
            </a:r>
            <a:r>
              <a:rPr lang="de-DE" sz="1200" dirty="0">
                <a:solidFill>
                  <a:schemeClr val="tx2"/>
                </a:solidFill>
                <a:latin typeface="Calibri"/>
                <a:ea typeface=""/>
                <a:cs typeface=""/>
              </a:rPr>
              <a:t>  </a:t>
            </a:r>
            <a:r>
              <a:rPr lang="de-DE" sz="1200" dirty="0">
                <a:solidFill>
                  <a:srgbClr val="3365A2"/>
                </a:solidFill>
                <a:latin typeface="Calibri"/>
                <a:ea typeface=""/>
                <a:cs typeface=""/>
              </a:rPr>
              <a:t>(Beißwenger et al. 2016)</a:t>
            </a:r>
          </a:p>
        </p:txBody>
      </p:sp>
    </p:spTree>
    <p:extLst>
      <p:ext uri="{BB962C8B-B14F-4D97-AF65-F5344CB8AC3E}">
        <p14:creationId xmlns:p14="http://schemas.microsoft.com/office/powerpoint/2010/main" val="146787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Korpusannotation</a:t>
            </a:r>
            <a:r>
              <a:rPr lang="de-DE" dirty="0"/>
              <a:t>: Wortebene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400" y="1972800"/>
            <a:ext cx="8229600" cy="4435938"/>
          </a:xfrm>
        </p:spPr>
        <p:txBody>
          <a:bodyPr/>
          <a:lstStyle/>
          <a:p>
            <a:r>
              <a:rPr lang="de-DE" dirty="0"/>
              <a:t>Zentral: </a:t>
            </a:r>
            <a:r>
              <a:rPr lang="de-DE" dirty="0" err="1"/>
              <a:t>Wortartenannotierung</a:t>
            </a:r>
            <a:r>
              <a:rPr lang="de-DE" dirty="0"/>
              <a:t> =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POS-Tagging</a:t>
            </a:r>
          </a:p>
          <a:p>
            <a:pPr lvl="1"/>
            <a:r>
              <a:rPr lang="de-DE" dirty="0"/>
              <a:t>Substantiv (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noun</a:t>
            </a:r>
            <a:r>
              <a:rPr lang="de-DE" dirty="0"/>
              <a:t>), Adjektiv, Verb, Adverb, Pronomen, Präposition, Konjunktion, Zahl, Satzzeichen, …</a:t>
            </a:r>
          </a:p>
          <a:p>
            <a:pPr lvl="1"/>
            <a:r>
              <a:rPr lang="de-DE" dirty="0"/>
              <a:t>engl. POS =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part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speech</a:t>
            </a:r>
          </a:p>
          <a:p>
            <a:pPr lvl="1"/>
            <a:endParaRPr lang="de-DE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dirty="0" err="1"/>
              <a:t>Tagset</a:t>
            </a:r>
            <a:r>
              <a:rPr lang="de-DE" dirty="0"/>
              <a:t> = Kategorienschema</a:t>
            </a:r>
          </a:p>
          <a:p>
            <a:pPr lvl="1"/>
            <a:r>
              <a:rPr lang="de-DE" dirty="0"/>
              <a:t>meist feinere Unterschiede: </a:t>
            </a:r>
            <a:r>
              <a:rPr lang="de-DE" dirty="0" err="1"/>
              <a:t>Sg</a:t>
            </a:r>
            <a:r>
              <a:rPr lang="de-DE" dirty="0"/>
              <a:t>/</a:t>
            </a:r>
            <a:r>
              <a:rPr lang="de-DE" dirty="0" err="1"/>
              <a:t>Pl</a:t>
            </a:r>
            <a:r>
              <a:rPr lang="de-DE" dirty="0"/>
              <a:t>, inf./fin./</a:t>
            </a:r>
            <a:r>
              <a:rPr lang="de-DE" dirty="0" err="1"/>
              <a:t>imp</a:t>
            </a:r>
            <a:r>
              <a:rPr lang="de-DE" dirty="0"/>
              <a:t>., …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Weitere Annotationen: Lemmatisierung (CCL </a:t>
            </a:r>
            <a:r>
              <a:rPr lang="de-DE" i="1" dirty="0"/>
              <a:t>to appear</a:t>
            </a:r>
            <a:r>
              <a:rPr lang="de-DE" dirty="0"/>
              <a:t>), semantische Kategorien, emotionale Valenz, Schwierigkeitsgrad (CEFR), …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A36A9-BE1A-4297-B924-4787AD6B37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8"/>
          <a:stretch/>
        </p:blipFill>
        <p:spPr>
          <a:xfrm>
            <a:off x="994700" y="4512490"/>
            <a:ext cx="7493000" cy="7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41" y="959172"/>
            <a:ext cx="8091117" cy="540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7063" y="498828"/>
            <a:ext cx="8135937" cy="360362"/>
          </a:xfrm>
        </p:spPr>
        <p:txBody>
          <a:bodyPr>
            <a:normAutofit fontScale="90000"/>
          </a:bodyPr>
          <a:lstStyle/>
          <a:p>
            <a:r>
              <a:rPr lang="en-US" dirty="0"/>
              <a:t>Deutsch: STTS-</a:t>
            </a:r>
            <a:r>
              <a:rPr lang="en-US" dirty="0" err="1"/>
              <a:t>Tagset</a:t>
            </a:r>
            <a:br>
              <a:rPr lang="en-US" dirty="0"/>
            </a:b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717031-C467-42A9-973E-BD0797F5E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763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gset_PennT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6" y="982662"/>
            <a:ext cx="8091147" cy="540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7063" y="484188"/>
            <a:ext cx="8135937" cy="36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Englisch</a:t>
            </a:r>
            <a:r>
              <a:rPr lang="en-US" dirty="0"/>
              <a:t>: Penn-</a:t>
            </a:r>
            <a:r>
              <a:rPr lang="en-US" dirty="0" err="1"/>
              <a:t>Tagset</a:t>
            </a:r>
            <a:r>
              <a:rPr lang="en-US" dirty="0"/>
              <a:t> (modifiziert)</a:t>
            </a:r>
            <a:br>
              <a:rPr lang="en-US" dirty="0"/>
            </a:br>
            <a:endParaRPr lang="en-US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79AE4F-55AA-4761-9F12-B36A27C781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289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0783" y="468767"/>
            <a:ext cx="8135937" cy="360362"/>
          </a:xfrm>
        </p:spPr>
        <p:txBody>
          <a:bodyPr>
            <a:normAutofit fontScale="90000"/>
          </a:bodyPr>
          <a:lstStyle/>
          <a:p>
            <a:r>
              <a:rPr lang="en-US"/>
              <a:t>Universal Dependencies-Tagset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BF2EDB9-F796-5F43-815C-ABD90F54B96B}" type="slidenum">
              <a:rPr lang="en-GB"/>
              <a:pPr>
                <a:defRPr/>
              </a:pPr>
              <a:t>37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39ED0-84F4-9F47-B1C8-487EE1D9D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8" y="1297428"/>
            <a:ext cx="4437201" cy="2764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C9FC51-3CE5-B940-B92C-A30AFCF3F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97428"/>
            <a:ext cx="4184720" cy="55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3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Korpusannotation: Segmente und Strukturen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Erkennung von speziellen Wortfolgen (Segmenten) und ihre Kategorisierung</a:t>
            </a:r>
          </a:p>
          <a:p>
            <a:r>
              <a:rPr lang="de-DE" dirty="0"/>
              <a:t>z.B. Eigennamen (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NER</a:t>
            </a:r>
            <a:r>
              <a:rPr lang="de-DE" dirty="0"/>
              <a:t> =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named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entity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recognition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auch wichtig: Erkennung zu anonymisierender Textstellen</a:t>
            </a:r>
          </a:p>
          <a:p>
            <a:endParaRPr lang="de-DE" dirty="0"/>
          </a:p>
          <a:p>
            <a:r>
              <a:rPr lang="de-DE" dirty="0"/>
              <a:t>Erkennung der Satzstruktur =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Parsing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de-DE" dirty="0"/>
              <a:t>z.B. Abhängigkeiten zwischen Wörtern ➞ Dependenz-Graph</a:t>
            </a:r>
          </a:p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EBF527D-9FD5-46AB-8110-CA085B2F39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3"/>
          <a:stretch/>
        </p:blipFill>
        <p:spPr>
          <a:xfrm>
            <a:off x="1429331" y="2791684"/>
            <a:ext cx="6285338" cy="696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9"/>
          <a:stretch/>
        </p:blipFill>
        <p:spPr>
          <a:xfrm>
            <a:off x="436562" y="5148643"/>
            <a:ext cx="8516937" cy="13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Korpusannotation: </a:t>
            </a:r>
            <a:r>
              <a:rPr lang="de-DE" dirty="0"/>
              <a:t>Satzstruktur als Baum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Phrasenstruktur</a:t>
            </a:r>
            <a:r>
              <a:rPr lang="de-DE" dirty="0"/>
              <a:t> als baumförmige Hierarchie von Konstituenten</a:t>
            </a:r>
          </a:p>
          <a:p>
            <a:r>
              <a:rPr lang="de-DE" dirty="0"/>
              <a:t>„minimale“ Phrasen können auch als Segmente interpretiert werden</a:t>
            </a:r>
            <a:br>
              <a:rPr lang="de-DE" dirty="0"/>
            </a:br>
            <a:r>
              <a:rPr lang="de-DE" dirty="0"/>
              <a:t>➞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Chunk-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Parsing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C5FFF7C-4936-40C8-A98D-2273F14F9A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p:grpSp>
        <p:nvGrpSpPr>
          <p:cNvPr id="55" name="Group 54"/>
          <p:cNvGrpSpPr/>
          <p:nvPr/>
        </p:nvGrpSpPr>
        <p:grpSpPr>
          <a:xfrm>
            <a:off x="825500" y="2782940"/>
            <a:ext cx="7493000" cy="3625798"/>
            <a:chOff x="825500" y="2805978"/>
            <a:chExt cx="7493000" cy="36257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50"/>
            <a:stretch/>
          </p:blipFill>
          <p:spPr>
            <a:xfrm>
              <a:off x="825500" y="5631366"/>
              <a:ext cx="7493000" cy="80041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1182029" y="4516244"/>
              <a:ext cx="1561171" cy="1115122"/>
              <a:chOff x="1182029" y="4516244"/>
              <a:chExt cx="1561171" cy="111512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628078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b="1">
                    <a:solidFill>
                      <a:srgbClr val="3365A2"/>
                    </a:solidFill>
                    <a:latin typeface="Calibri"/>
                    <a:ea typeface=""/>
                    <a:cs typeface=""/>
                  </a:rPr>
                  <a:t>NP</a:t>
                </a:r>
                <a:endParaRPr lang="de-DE" sz="1800" b="1">
                  <a:solidFill>
                    <a:srgbClr val="3365A2"/>
                  </a:solidFill>
                  <a:latin typeface="Calibri"/>
                  <a:ea typeface=""/>
                  <a:cs typeface=""/>
                </a:endParaRPr>
              </a:p>
            </p:txBody>
          </p:sp>
          <p:cxnSp>
            <p:nvCxnSpPr>
              <p:cNvPr id="8" name="Straight Connector 7"/>
              <p:cNvCxnSpPr>
                <a:stCxn id="6" idx="2"/>
              </p:cNvCxnSpPr>
              <p:nvPr/>
            </p:nvCxnSpPr>
            <p:spPr>
              <a:xfrm flipH="1">
                <a:off x="1182029" y="4977909"/>
                <a:ext cx="780586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2"/>
              </p:cNvCxnSpPr>
              <p:nvPr/>
            </p:nvCxnSpPr>
            <p:spPr>
              <a:xfrm flipH="1">
                <a:off x="1962614" y="4977909"/>
                <a:ext cx="1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2"/>
              </p:cNvCxnSpPr>
              <p:nvPr/>
            </p:nvCxnSpPr>
            <p:spPr>
              <a:xfrm>
                <a:off x="1962615" y="4977909"/>
                <a:ext cx="780585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4817327" y="4516244"/>
              <a:ext cx="2964057" cy="1115122"/>
              <a:chOff x="126380" y="4516244"/>
              <a:chExt cx="2964057" cy="111512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273872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b="1">
                    <a:solidFill>
                      <a:srgbClr val="3365A2"/>
                    </a:solidFill>
                    <a:latin typeface="Calibri"/>
                    <a:ea typeface=""/>
                    <a:cs typeface=""/>
                  </a:rPr>
                  <a:t>NP</a:t>
                </a:r>
                <a:endParaRPr lang="de-DE" sz="1800" b="1">
                  <a:solidFill>
                    <a:srgbClr val="3365A2"/>
                  </a:solidFill>
                  <a:latin typeface="Calibri"/>
                  <a:ea typeface=""/>
                  <a:cs typeface=""/>
                </a:endParaRPr>
              </a:p>
            </p:txBody>
          </p:sp>
          <p:cxnSp>
            <p:nvCxnSpPr>
              <p:cNvPr id="19" name="Straight Connector 18"/>
              <p:cNvCxnSpPr>
                <a:stCxn id="18" idx="2"/>
              </p:cNvCxnSpPr>
              <p:nvPr/>
            </p:nvCxnSpPr>
            <p:spPr>
              <a:xfrm flipH="1">
                <a:off x="126380" y="4977909"/>
                <a:ext cx="1482029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1608409" y="4977909"/>
                <a:ext cx="334536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8" idx="2"/>
              </p:cNvCxnSpPr>
              <p:nvPr/>
            </p:nvCxnSpPr>
            <p:spPr>
              <a:xfrm>
                <a:off x="1608409" y="4977909"/>
                <a:ext cx="1482028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8" idx="2"/>
              </p:cNvCxnSpPr>
              <p:nvPr/>
            </p:nvCxnSpPr>
            <p:spPr>
              <a:xfrm flipH="1">
                <a:off x="739695" y="4977909"/>
                <a:ext cx="868714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2943921" y="4516244"/>
              <a:ext cx="936704" cy="1115122"/>
              <a:chOff x="1494263" y="4516244"/>
              <a:chExt cx="936704" cy="111512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494263" y="4516244"/>
                <a:ext cx="9367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b="1">
                    <a:solidFill>
                      <a:srgbClr val="3365A2"/>
                    </a:solidFill>
                    <a:latin typeface="Calibri"/>
                    <a:ea typeface=""/>
                    <a:cs typeface=""/>
                  </a:rPr>
                  <a:t>AdvP</a:t>
                </a:r>
                <a:endParaRPr lang="de-DE" sz="1800" b="1">
                  <a:solidFill>
                    <a:srgbClr val="3365A2"/>
                  </a:solidFill>
                  <a:latin typeface="Calibri"/>
                  <a:ea typeface=""/>
                  <a:cs typeface=""/>
                </a:endParaRPr>
              </a:p>
            </p:txBody>
          </p:sp>
          <p:cxnSp>
            <p:nvCxnSpPr>
              <p:cNvPr id="27" name="Straight Connector 26"/>
              <p:cNvCxnSpPr>
                <a:stCxn id="25" idx="2"/>
              </p:cNvCxnSpPr>
              <p:nvPr/>
            </p:nvCxnSpPr>
            <p:spPr>
              <a:xfrm>
                <a:off x="1962615" y="4977909"/>
                <a:ext cx="0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215162" y="3583600"/>
              <a:ext cx="2084194" cy="2047766"/>
              <a:chOff x="1984920" y="3583600"/>
              <a:chExt cx="2092464" cy="233769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399921" y="3583600"/>
                <a:ext cx="9367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b="1">
                    <a:solidFill>
                      <a:srgbClr val="C73127"/>
                    </a:solidFill>
                    <a:latin typeface="Calibri"/>
                    <a:ea typeface=""/>
                    <a:cs typeface=""/>
                  </a:rPr>
                  <a:t>VP</a:t>
                </a:r>
                <a:endParaRPr lang="de-DE" sz="1800" b="1">
                  <a:solidFill>
                    <a:srgbClr val="C73127"/>
                  </a:solidFill>
                  <a:latin typeface="Calibri"/>
                  <a:ea typeface=""/>
                  <a:cs typeface=""/>
                </a:endParaRPr>
              </a:p>
            </p:txBody>
          </p:sp>
          <p:cxnSp>
            <p:nvCxnSpPr>
              <p:cNvPr id="32" name="Straight Connector 31"/>
              <p:cNvCxnSpPr>
                <a:stCxn id="31" idx="2"/>
              </p:cNvCxnSpPr>
              <p:nvPr/>
            </p:nvCxnSpPr>
            <p:spPr>
              <a:xfrm flipH="1">
                <a:off x="1984920" y="4045265"/>
                <a:ext cx="883353" cy="1876033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1" idx="2"/>
                <a:endCxn id="18" idx="0"/>
              </p:cNvCxnSpPr>
              <p:nvPr/>
            </p:nvCxnSpPr>
            <p:spPr>
              <a:xfrm>
                <a:off x="2868273" y="4045266"/>
                <a:ext cx="1209111" cy="603026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1962615" y="2805978"/>
              <a:ext cx="3132409" cy="1710266"/>
              <a:chOff x="500722" y="4516244"/>
              <a:chExt cx="3132409" cy="1710266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1628078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b="1">
                    <a:solidFill>
                      <a:srgbClr val="C73127"/>
                    </a:solidFill>
                    <a:latin typeface="Calibri"/>
                    <a:ea typeface=""/>
                    <a:cs typeface=""/>
                  </a:rPr>
                  <a:t>S</a:t>
                </a:r>
                <a:endParaRPr lang="de-DE" sz="1800" b="1">
                  <a:solidFill>
                    <a:srgbClr val="C73127"/>
                  </a:solidFill>
                  <a:latin typeface="Calibri"/>
                  <a:ea typeface=""/>
                  <a:cs typeface=""/>
                </a:endParaRPr>
              </a:p>
            </p:txBody>
          </p:sp>
          <p:cxnSp>
            <p:nvCxnSpPr>
              <p:cNvPr id="49" name="Straight Connector 48"/>
              <p:cNvCxnSpPr>
                <a:stCxn id="48" idx="2"/>
                <a:endCxn id="6" idx="0"/>
              </p:cNvCxnSpPr>
              <p:nvPr/>
            </p:nvCxnSpPr>
            <p:spPr>
              <a:xfrm flipH="1">
                <a:off x="500722" y="4977909"/>
                <a:ext cx="1461893" cy="1248601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8" idx="2"/>
                <a:endCxn id="25" idx="0"/>
              </p:cNvCxnSpPr>
              <p:nvPr/>
            </p:nvCxnSpPr>
            <p:spPr>
              <a:xfrm flipH="1">
                <a:off x="1950380" y="4977909"/>
                <a:ext cx="12235" cy="1248601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8" idx="2"/>
                <a:endCxn id="31" idx="0"/>
              </p:cNvCxnSpPr>
              <p:nvPr/>
            </p:nvCxnSpPr>
            <p:spPr>
              <a:xfrm>
                <a:off x="1962615" y="4977909"/>
                <a:ext cx="1670516" cy="315957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957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Empirische Basis der Sprachwissenschaft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Introspektion</a:t>
            </a:r>
          </a:p>
          <a:p>
            <a:pPr lvl="1"/>
            <a:r>
              <a:rPr lang="en-US"/>
              <a:t>bestenfalls als Anstoß zur Theoriebildung geeignet</a:t>
            </a:r>
          </a:p>
          <a:p>
            <a:pPr lvl="1"/>
            <a:endParaRPr lang="en-US"/>
          </a:p>
          <a:p>
            <a:r>
              <a:rPr lang="en-US"/>
              <a:t>Sprecherurteile</a:t>
            </a:r>
          </a:p>
          <a:p>
            <a:pPr lvl="1"/>
            <a:r>
              <a:rPr lang="en-US"/>
              <a:t>z.B. Grammatikalität, Plausibilität, … einer Äußerung</a:t>
            </a:r>
          </a:p>
          <a:p>
            <a:pPr lvl="1"/>
            <a:endParaRPr lang="en-US"/>
          </a:p>
          <a:p>
            <a:r>
              <a:rPr lang="en-US"/>
              <a:t>Psycholinguistische Experimente</a:t>
            </a:r>
          </a:p>
          <a:p>
            <a:pPr lvl="1"/>
            <a:r>
              <a:rPr lang="en-US"/>
              <a:t>Überprüfung von spezifischen Hypothesen</a:t>
            </a:r>
          </a:p>
          <a:p>
            <a:pPr lvl="1"/>
            <a:r>
              <a:rPr lang="en-US"/>
              <a:t>unter Laborbedingungen</a:t>
            </a:r>
          </a:p>
          <a:p>
            <a:pPr lvl="1"/>
            <a:endParaRPr lang="en-US"/>
          </a:p>
          <a:p>
            <a:r>
              <a:rPr lang="en-US"/>
              <a:t>Korpora</a:t>
            </a:r>
          </a:p>
          <a:p>
            <a:pPr lvl="1"/>
            <a:r>
              <a:rPr lang="en-US"/>
              <a:t>authentischer Sprachgebrauch</a:t>
            </a:r>
          </a:p>
          <a:p>
            <a:pPr lvl="1"/>
            <a:r>
              <a:rPr lang="en-US"/>
              <a:t>skalierbar: breite Abdeckung on Phänomenen in großen Korpora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79C9B36-ECC9-494D-B413-AC8502926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3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Korpusannotation</a:t>
            </a:r>
            <a:r>
              <a:rPr lang="de-DE" dirty="0"/>
              <a:t>: </a:t>
            </a:r>
            <a:r>
              <a:rPr lang="en-GB" dirty="0" err="1"/>
              <a:t>Satzalignierung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Parallelkorpora</a:t>
            </a:r>
            <a:endParaRPr lang="en-GB" dirty="0"/>
          </a:p>
        </p:txBody>
      </p:sp>
      <p:graphicFrame>
        <p:nvGraphicFramePr>
          <p:cNvPr id="75923" name="Group 14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731109"/>
              </p:ext>
            </p:extLst>
          </p:nvPr>
        </p:nvGraphicFramePr>
        <p:xfrm>
          <a:off x="627063" y="1973263"/>
          <a:ext cx="8135938" cy="4480644"/>
        </p:xfrm>
        <a:graphic>
          <a:graphicData uri="http://schemas.openxmlformats.org/drawingml/2006/table">
            <a:tbl>
              <a:tblPr/>
              <a:tblGrid>
                <a:gridCol w="4067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34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Das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stört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mich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keineswegs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, ich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halte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 das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für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eine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gute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 Initiative,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aber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wiederum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ist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 Europa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nicht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zur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 Stelle.</a:t>
                      </a:r>
                    </a:p>
                  </a:txBody>
                  <a:tcPr marL="94788" marR="94788"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That is no problem for me. </a:t>
                      </a:r>
                    </a:p>
                  </a:txBody>
                  <a:tcPr marL="94788" marR="94788"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0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 think it is a good initiative, but again Europe is absent.</a:t>
                      </a:r>
                    </a:p>
                  </a:txBody>
                  <a:tcPr marL="94788" marR="94788"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0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Es darf nicht wieder geschehen!</a:t>
                      </a:r>
                    </a:p>
                  </a:txBody>
                  <a:tcPr marL="94788" marR="94788"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It should not happen again, Mr President.</a:t>
                      </a:r>
                    </a:p>
                  </a:txBody>
                  <a:tcPr marL="94788" marR="94788"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Meine Fraktion verlangt, daß die italienische Präsidentschaft hier vor uns erklärt, welche Rolle sie spielt.</a:t>
                      </a:r>
                    </a:p>
                  </a:txBody>
                  <a:tcPr marL="94788" marR="94788"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My Group wants the Italian presidency to come here and explain what its role is. </a:t>
                      </a:r>
                    </a:p>
                  </a:txBody>
                  <a:tcPr marL="94788" marR="94788"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0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Herr Präsident, liebe Kolleginnen und Kollegen!</a:t>
                      </a:r>
                    </a:p>
                  </a:txBody>
                  <a:tcPr marL="94788" marR="94788"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Mr President, ladies and gentlemen, I think it is important that we should  discuss the situation in the Middle East this week. </a:t>
                      </a:r>
                    </a:p>
                  </a:txBody>
                  <a:tcPr marL="94788" marR="94788"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Ich halte es für wichtig, daß wir diese Woche über die Situation im Nahen Osten reden. </a:t>
                      </a:r>
                    </a:p>
                  </a:txBody>
                  <a:tcPr marL="94788" marR="94788"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3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Darin sind wir uns alle einig.</a:t>
                      </a:r>
                    </a:p>
                  </a:txBody>
                  <a:tcPr marL="94788" marR="94788"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We all agree on that.</a:t>
                      </a:r>
                    </a:p>
                  </a:txBody>
                  <a:tcPr marL="94788" marR="94788"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3E1EA-374F-4E30-BE5D-5AE49E9851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8670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Kurze Spielpause …</a:t>
            </a:r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3" y="2096539"/>
            <a:ext cx="8135937" cy="2594984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977E62-C21F-4D14-8F1A-766DE978A7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627063" y="5175162"/>
            <a:ext cx="7914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… zum Ausprobieren 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(wie gut &amp; nützlich sind die Analysen?)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http://corenlp.run/</a:t>
            </a:r>
            <a:endParaRPr lang="de-DE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https://explosion.ai/demos/displacy</a:t>
            </a:r>
            <a:r>
              <a:rPr lang="de-DE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de-DE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20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Manuelle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Kleine Korpora werden oft manuell annotiert</a:t>
            </a:r>
          </a:p>
          <a:p>
            <a:pPr lvl="1"/>
            <a:r>
              <a:rPr lang="de-DE" dirty="0"/>
              <a:t>z.B. digitale Editionen, Reden eines Präsidenten, …</a:t>
            </a:r>
          </a:p>
          <a:p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Annotationsschema</a:t>
            </a:r>
            <a:r>
              <a:rPr lang="de-DE" dirty="0"/>
              <a:t> und -kategorien 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Tagset</a:t>
            </a:r>
            <a:r>
              <a:rPr lang="de-DE" dirty="0"/>
              <a:t>)</a:t>
            </a:r>
          </a:p>
          <a:p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Richtlinien</a:t>
            </a:r>
            <a:r>
              <a:rPr lang="de-DE" dirty="0"/>
              <a:t> 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Guidelines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detaillierte Beschreibung und Abgrenzung der Zielkategorien</a:t>
            </a:r>
          </a:p>
          <a:p>
            <a:pPr lvl="1"/>
            <a:r>
              <a:rPr lang="de-DE" dirty="0"/>
              <a:t>zusätzlich: Beispielsammlung für schwierige Einzelfälle</a:t>
            </a:r>
          </a:p>
          <a:p>
            <a:r>
              <a:rPr lang="de-DE" dirty="0"/>
              <a:t>Annotationswerkzeuge (meist Web-basiert)</a:t>
            </a:r>
          </a:p>
          <a:p>
            <a:pPr lvl="1"/>
            <a:r>
              <a:rPr lang="de-DE" dirty="0"/>
              <a:t>z.B. </a:t>
            </a:r>
            <a:r>
              <a:rPr lang="de-DE" dirty="0" err="1"/>
              <a:t>INCEpTION </a:t>
            </a:r>
            <a:r>
              <a:rPr lang="de-DE" dirty="0"/>
              <a:t>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https://inception-project.github.io</a:t>
            </a:r>
            <a:r>
              <a:rPr lang="de-DE" dirty="0"/>
              <a:t>), Prodigy 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https://prodi.gy</a:t>
            </a:r>
            <a:r>
              <a:rPr lang="de-DE" dirty="0"/>
              <a:t>)</a:t>
            </a:r>
          </a:p>
          <a:p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Inter-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Annotator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Agreement </a:t>
            </a:r>
            <a:r>
              <a:rPr lang="de-DE" dirty="0"/>
              <a:t>(IAA)</a:t>
            </a:r>
          </a:p>
          <a:p>
            <a:pPr lvl="1"/>
            <a:r>
              <a:rPr lang="de-DE" dirty="0"/>
              <a:t>wichtig! – überprüft Reliabilität und Validität der Annotation</a:t>
            </a:r>
          </a:p>
          <a:p>
            <a:pPr lvl="1"/>
            <a:r>
              <a:rPr lang="de-DE" dirty="0"/>
              <a:t>Flüchtigkeitsfehler vs. systematische Differenzen</a:t>
            </a:r>
          </a:p>
          <a:p>
            <a:pPr lvl="1"/>
            <a:r>
              <a:rPr lang="de-DE" dirty="0"/>
              <a:t>Adjudikation für Endfassung der Annotation</a:t>
            </a:r>
          </a:p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3DB6356-49DC-4538-AFBA-E3A9E38E72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2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Automatische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Für größere Korpora ist eine manuelle Annotation</a:t>
            </a:r>
            <a:br>
              <a:rPr lang="de-DE" dirty="0"/>
            </a:br>
            <a:r>
              <a:rPr lang="de-DE" dirty="0"/>
              <a:t>zu teuer und zeitaufwendig</a:t>
            </a:r>
          </a:p>
          <a:p>
            <a:pPr lvl="1"/>
            <a:endParaRPr lang="de-DE" dirty="0"/>
          </a:p>
          <a:p>
            <a:r>
              <a:rPr lang="de-DE" dirty="0"/>
              <a:t>Auch in den Digital </a:t>
            </a:r>
            <a:r>
              <a:rPr lang="de-DE" dirty="0" err="1"/>
              <a:t>Humanities</a:t>
            </a:r>
            <a:r>
              <a:rPr lang="de-DE" dirty="0"/>
              <a:t> …</a:t>
            </a:r>
          </a:p>
          <a:p>
            <a:pPr lvl="1">
              <a:tabLst>
                <a:tab pos="7740000" algn="r"/>
              </a:tabLst>
            </a:pPr>
            <a:r>
              <a:rPr lang="de-DE" dirty="0"/>
              <a:t>Romane von Charles Dickens	</a:t>
            </a:r>
            <a:r>
              <a:rPr lang="de-DE" dirty="0">
                <a:solidFill>
                  <a:schemeClr val="accent1"/>
                </a:solidFill>
              </a:rPr>
              <a:t>ca. 4 Mio. Wörter</a:t>
            </a:r>
          </a:p>
          <a:p>
            <a:pPr lvl="1">
              <a:tabLst>
                <a:tab pos="7740000" algn="r"/>
              </a:tabLst>
            </a:pPr>
            <a:r>
              <a:rPr lang="de-DE" dirty="0"/>
              <a:t>Deutsches Gutenberg-Archiv	</a:t>
            </a:r>
            <a:r>
              <a:rPr lang="de-DE" dirty="0">
                <a:solidFill>
                  <a:schemeClr val="accent1"/>
                </a:solidFill>
              </a:rPr>
              <a:t>&gt; 100 Mio. Wörter</a:t>
            </a:r>
          </a:p>
          <a:p>
            <a:pPr lvl="1">
              <a:tabLst>
                <a:tab pos="7740000" algn="r"/>
              </a:tabLst>
            </a:pPr>
            <a:r>
              <a:rPr lang="de-DE" dirty="0"/>
              <a:t>Early English Books (EEBO)	</a:t>
            </a:r>
            <a:r>
              <a:rPr lang="de-DE" dirty="0">
                <a:solidFill>
                  <a:schemeClr val="accent1"/>
                </a:solidFill>
              </a:rPr>
              <a:t>&gt; 500 Mio. Wörter</a:t>
            </a:r>
          </a:p>
          <a:p>
            <a:pPr lvl="1">
              <a:tabLst>
                <a:tab pos="7740000" algn="r"/>
              </a:tabLst>
            </a:pPr>
            <a:r>
              <a:rPr lang="de-DE" dirty="0"/>
              <a:t>Times Online 1780–1900	</a:t>
            </a:r>
            <a:r>
              <a:rPr lang="de-DE" dirty="0">
                <a:solidFill>
                  <a:schemeClr val="accent1"/>
                </a:solidFill>
              </a:rPr>
              <a:t>ca. 4.000 Mio. Wörter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190864-2116-40E9-B49A-B4A8DC4E9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95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Automatische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63" y="1973264"/>
            <a:ext cx="8135937" cy="3234726"/>
          </a:xfrm>
        </p:spPr>
        <p:txBody>
          <a:bodyPr/>
          <a:lstStyle/>
          <a:p>
            <a:r>
              <a:rPr lang="de-DE" dirty="0"/>
              <a:t>Erfolgreichster Ansatz: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maschinelle Lernverfahren</a:t>
            </a:r>
          </a:p>
          <a:p>
            <a:pPr lvl="1"/>
            <a:r>
              <a:rPr lang="de-DE" dirty="0"/>
              <a:t>ab ca. 1990 Einsatz von statistischen Modellen („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statistical revolution</a:t>
            </a:r>
            <a:r>
              <a:rPr lang="de-DE" dirty="0"/>
              <a:t>“)</a:t>
            </a:r>
          </a:p>
          <a:p>
            <a:pPr lvl="1"/>
            <a:r>
              <a:rPr lang="de-DE" dirty="0"/>
              <a:t>aktuell große Fortschritte mit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Deep Learning</a:t>
            </a:r>
          </a:p>
          <a:p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Trainingskorpus</a:t>
            </a:r>
            <a:r>
              <a:rPr lang="de-DE" dirty="0"/>
              <a:t> (manuell annotiert)</a:t>
            </a:r>
          </a:p>
          <a:p>
            <a:pPr lvl="1"/>
            <a:r>
              <a:rPr lang="de-DE" dirty="0"/>
              <a:t>wichtig: Konsistenz der Annotationen</a:t>
            </a:r>
          </a:p>
          <a:p>
            <a:pPr lvl="1"/>
            <a:r>
              <a:rPr lang="de-DE" dirty="0"/>
              <a:t>Flüchtigkeitsfehler scheinen weniger problematisch</a:t>
            </a:r>
          </a:p>
          <a:p>
            <a:r>
              <a:rPr lang="de-DE" dirty="0"/>
              <a:t>Evaluation auf separatem Testkorpus</a:t>
            </a:r>
          </a:p>
          <a:p>
            <a:pPr lvl="1"/>
            <a:r>
              <a:rPr lang="de-DE" dirty="0"/>
              <a:t>Gefahr der Überanpassung an das Trainingskorpus</a:t>
            </a:r>
          </a:p>
          <a:p>
            <a:r>
              <a:rPr lang="de-DE" dirty="0"/>
              <a:t>Beispiel: Tagging mit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Hidden Markov Model </a:t>
            </a:r>
            <a:r>
              <a:rPr lang="de-DE" dirty="0"/>
              <a:t>(HMM)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66C071-BB11-4CAA-A0FD-B286F857D7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 smtClean="0"/>
              <a:pPr/>
              <a:t>44</a:t>
            </a:fld>
            <a:endParaRPr lang="de-D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F086AF-A5B5-7BD4-DC1D-1FDD2CE77B72}"/>
              </a:ext>
            </a:extLst>
          </p:cNvPr>
          <p:cNvGrpSpPr/>
          <p:nvPr/>
        </p:nvGrpSpPr>
        <p:grpSpPr>
          <a:xfrm>
            <a:off x="2412457" y="4967038"/>
            <a:ext cx="4897258" cy="1666331"/>
            <a:chOff x="2412457" y="4651821"/>
            <a:chExt cx="4897258" cy="1666331"/>
          </a:xfrm>
        </p:grpSpPr>
        <p:pic>
          <p:nvPicPr>
            <p:cNvPr id="5" name="Picture 5" descr="HMM generative mod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457" y="4892772"/>
              <a:ext cx="4476402" cy="1425380"/>
            </a:xfrm>
            <a:prstGeom prst="rect">
              <a:avLst/>
            </a:prstGeom>
            <a:noFill/>
            <a:ln w="25400">
              <a:solidFill>
                <a:srgbClr val="4C4C4C"/>
              </a:solidFill>
              <a:miter lim="800000"/>
              <a:headEnd/>
              <a:tailEnd/>
            </a:ln>
            <a:effectLst>
              <a:outerShdw blurRad="101600" dist="50800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6322661" y="5331098"/>
              <a:ext cx="1666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rgbClr val="3365A2"/>
                  </a:solidFill>
                  <a:latin typeface="Calibri"/>
                  <a:ea typeface=""/>
                  <a:cs typeface=""/>
                </a:rPr>
                <a:t>(Evert et al. 2009)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1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400" y="928800"/>
            <a:ext cx="8135937" cy="360362"/>
          </a:xfrm>
        </p:spPr>
        <p:txBody>
          <a:bodyPr/>
          <a:lstStyle/>
          <a:p>
            <a:r>
              <a:rPr lang="de-DE" dirty="0"/>
              <a:t>XML als Repräsentationsformat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F2365AD-D81E-4907-9AAE-7E63A91E3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111"/>
          <a:stretch/>
        </p:blipFill>
        <p:spPr>
          <a:xfrm>
            <a:off x="457200" y="1417638"/>
            <a:ext cx="6880860" cy="544036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40675" y="1661531"/>
            <a:ext cx="4053466" cy="379141"/>
            <a:chOff x="2040675" y="1661531"/>
            <a:chExt cx="4053466" cy="379141"/>
          </a:xfrm>
        </p:grpSpPr>
        <p:sp>
          <p:nvSpPr>
            <p:cNvPr id="6" name="TextBox 5"/>
            <p:cNvSpPr txBox="1"/>
            <p:nvPr/>
          </p:nvSpPr>
          <p:spPr>
            <a:xfrm>
              <a:off x="3049858" y="1661531"/>
              <a:ext cx="3044283" cy="379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1800">
                  <a:solidFill>
                    <a:srgbClr val="C73127"/>
                  </a:solidFill>
                  <a:latin typeface="Calibri"/>
                  <a:ea typeface=""/>
                  <a:cs typeface=""/>
                </a:rPr>
                <a:t>TEI header enthält Metadaten</a:t>
              </a: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 flipV="1">
              <a:off x="2040675" y="1806497"/>
              <a:ext cx="1009183" cy="446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765502" y="2771077"/>
            <a:ext cx="5531005" cy="379141"/>
            <a:chOff x="1955180" y="1661531"/>
            <a:chExt cx="5531005" cy="379141"/>
          </a:xfrm>
        </p:grpSpPr>
        <p:sp>
          <p:nvSpPr>
            <p:cNvPr id="12" name="TextBox 11"/>
            <p:cNvSpPr txBox="1"/>
            <p:nvPr/>
          </p:nvSpPr>
          <p:spPr>
            <a:xfrm>
              <a:off x="3049858" y="1661531"/>
              <a:ext cx="4436327" cy="379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1800">
                  <a:solidFill>
                    <a:srgbClr val="C73127"/>
                  </a:solidFill>
                  <a:latin typeface="Calibri"/>
                  <a:ea typeface=""/>
                  <a:cs typeface=""/>
                </a:rPr>
                <a:t>Beispiel aus dem British National Corpus </a:t>
              </a: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1955180" y="1851102"/>
              <a:ext cx="1094678" cy="1895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211675" y="5698273"/>
            <a:ext cx="3126386" cy="853474"/>
            <a:chOff x="1619016" y="2656369"/>
            <a:chExt cx="3126386" cy="756994"/>
          </a:xfrm>
        </p:grpSpPr>
        <p:sp>
          <p:nvSpPr>
            <p:cNvPr id="20" name="TextBox 19"/>
            <p:cNvSpPr txBox="1"/>
            <p:nvPr/>
          </p:nvSpPr>
          <p:spPr>
            <a:xfrm>
              <a:off x="1619016" y="3085782"/>
              <a:ext cx="3126386" cy="32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1800">
                  <a:solidFill>
                    <a:srgbClr val="C73127"/>
                  </a:solidFill>
                  <a:latin typeface="Calibri"/>
                  <a:ea typeface=""/>
                  <a:cs typeface=""/>
                </a:rPr>
                <a:t>Informationen über den Text</a:t>
              </a:r>
            </a:p>
          </p:txBody>
        </p:sp>
        <p:cxnSp>
          <p:nvCxnSpPr>
            <p:cNvPr id="21" name="Straight Arrow Connector 20"/>
            <p:cNvCxnSpPr>
              <a:stCxn id="20" idx="0"/>
            </p:cNvCxnSpPr>
            <p:nvPr/>
          </p:nvCxnSpPr>
          <p:spPr>
            <a:xfrm flipH="1" flipV="1">
              <a:off x="1931809" y="2656369"/>
              <a:ext cx="1250400" cy="4294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836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08063" y="927100"/>
            <a:ext cx="8135937" cy="360363"/>
          </a:xfrm>
        </p:spPr>
        <p:txBody>
          <a:bodyPr/>
          <a:lstStyle/>
          <a:p>
            <a:r>
              <a:rPr lang="de-DE" dirty="0"/>
              <a:t>XML als Repräsentationsformat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16"/>
          <a:stretch/>
        </p:blipFill>
        <p:spPr>
          <a:xfrm>
            <a:off x="457200" y="1417633"/>
            <a:ext cx="5471160" cy="544036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5449" y="1199198"/>
            <a:ext cx="4951701" cy="379141"/>
            <a:chOff x="2997507" y="1354871"/>
            <a:chExt cx="3297980" cy="379141"/>
          </a:xfrm>
        </p:grpSpPr>
        <p:sp>
          <p:nvSpPr>
            <p:cNvPr id="6" name="TextBox 5"/>
            <p:cNvSpPr txBox="1"/>
            <p:nvPr/>
          </p:nvSpPr>
          <p:spPr>
            <a:xfrm>
              <a:off x="3518205" y="1354871"/>
              <a:ext cx="2777282" cy="379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1800">
                  <a:solidFill>
                    <a:srgbClr val="C73127"/>
                  </a:solidFill>
                  <a:latin typeface="Calibri"/>
                  <a:ea typeface=""/>
                  <a:cs typeface=""/>
                </a:rPr>
                <a:t>TEI body enthält Objektdaten</a:t>
              </a: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2997507" y="1544442"/>
              <a:ext cx="520698" cy="1101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274849" y="1602051"/>
            <a:ext cx="3323064" cy="379141"/>
            <a:chOff x="1464527" y="492505"/>
            <a:chExt cx="3323064" cy="379141"/>
          </a:xfrm>
        </p:grpSpPr>
        <p:sp>
          <p:nvSpPr>
            <p:cNvPr id="12" name="TextBox 11"/>
            <p:cNvSpPr txBox="1"/>
            <p:nvPr/>
          </p:nvSpPr>
          <p:spPr>
            <a:xfrm>
              <a:off x="2091413" y="492505"/>
              <a:ext cx="2696178" cy="379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1800">
                  <a:solidFill>
                    <a:srgbClr val="C73127"/>
                  </a:solidFill>
                  <a:latin typeface="Calibri"/>
                  <a:ea typeface=""/>
                  <a:cs typeface=""/>
                </a:rPr>
                <a:t>Textstruktur &amp; Darstellung</a:t>
              </a: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1464527" y="682076"/>
              <a:ext cx="626886" cy="483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839629" y="3091226"/>
            <a:ext cx="4061625" cy="443711"/>
            <a:chOff x="3534607" y="3113505"/>
            <a:chExt cx="4061625" cy="393552"/>
          </a:xfrm>
        </p:grpSpPr>
        <p:sp>
          <p:nvSpPr>
            <p:cNvPr id="20" name="TextBox 19"/>
            <p:cNvSpPr txBox="1"/>
            <p:nvPr/>
          </p:nvSpPr>
          <p:spPr>
            <a:xfrm>
              <a:off x="4469846" y="3113505"/>
              <a:ext cx="3126386" cy="32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1800">
                  <a:solidFill>
                    <a:srgbClr val="C73127"/>
                  </a:solidFill>
                  <a:latin typeface="Calibri"/>
                  <a:ea typeface=""/>
                  <a:cs typeface=""/>
                </a:rPr>
                <a:t>Token mit Annotationen</a:t>
              </a:r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>
              <a:off x="3534607" y="3277296"/>
              <a:ext cx="935239" cy="2297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6184838" y="4973445"/>
            <a:ext cx="2624625" cy="15277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XML-Prinzip: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Durch Entfernen aller</a:t>
            </a:r>
            <a:br>
              <a:rPr lang="de-DE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XML-Tags kann der ursprüngliche Objekttext wiederhergestellt werden</a:t>
            </a:r>
          </a:p>
        </p:txBody>
      </p:sp>
    </p:spTree>
    <p:extLst>
      <p:ext uri="{BB962C8B-B14F-4D97-AF65-F5344CB8AC3E}">
        <p14:creationId xmlns:p14="http://schemas.microsoft.com/office/powerpoint/2010/main" val="79255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Weiterführende</a:t>
            </a:r>
            <a:r>
              <a:rPr lang="en-GB" dirty="0"/>
              <a:t> </a:t>
            </a:r>
            <a:r>
              <a:rPr lang="en-GB" dirty="0" err="1"/>
              <a:t>Literatur</a:t>
            </a:r>
            <a:r>
              <a:rPr lang="en-GB" dirty="0"/>
              <a:t> (1)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McEnery, Tony / Wilson, Andrew (2001): 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Corpus Linguistics. </a:t>
            </a:r>
            <a:r>
              <a:rPr lang="en-GB" dirty="0"/>
              <a:t>2. </a:t>
            </a:r>
            <a:r>
              <a:rPr lang="en-GB" dirty="0" err="1"/>
              <a:t>Aufl</a:t>
            </a:r>
            <a:r>
              <a:rPr lang="en-GB" dirty="0"/>
              <a:t>. Edinburgh University Press.</a:t>
            </a:r>
          </a:p>
          <a:p>
            <a:r>
              <a:rPr lang="en-GB" dirty="0"/>
              <a:t>McEnery, Tony / Xiao, Richard / </a:t>
            </a:r>
            <a:r>
              <a:rPr lang="en-GB" dirty="0" err="1"/>
              <a:t>Tono</a:t>
            </a:r>
            <a:r>
              <a:rPr lang="en-GB" dirty="0"/>
              <a:t>, Yukio (2006): 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Corpus-Based Language Studies: An advanced resource book.</a:t>
            </a:r>
            <a:r>
              <a:rPr lang="en-GB" dirty="0"/>
              <a:t> London / New York: Routledge.</a:t>
            </a:r>
          </a:p>
          <a:p>
            <a:pPr lvl="1"/>
            <a:r>
              <a:rPr lang="en-GB" dirty="0"/>
              <a:t>online: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https://www.lancaster.ac.uk/fass/projects/corpus/ZJU/xCBLS/CBLS.htm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dirty="0"/>
              <a:t>McEnery, Tony / Hardie, Andrew (2012): 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Corpus Linguistics: Method, Theory and Practice.</a:t>
            </a:r>
            <a:r>
              <a:rPr lang="en-GB" dirty="0"/>
              <a:t> Cambridge University Press.</a:t>
            </a:r>
          </a:p>
          <a:p>
            <a:r>
              <a:rPr lang="en-GB" dirty="0" err="1"/>
              <a:t>Hirschmann</a:t>
            </a:r>
            <a:r>
              <a:rPr lang="en-GB" dirty="0"/>
              <a:t>, Hagen (2019): </a:t>
            </a:r>
            <a:r>
              <a:rPr lang="en-GB" i="1" dirty="0" err="1">
                <a:solidFill>
                  <a:schemeClr val="accent1">
                    <a:lumMod val="75000"/>
                  </a:schemeClr>
                </a:solidFill>
              </a:rPr>
              <a:t>Korpuslinguistik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: Eine </a:t>
            </a:r>
            <a:r>
              <a:rPr lang="en-GB" i="1" dirty="0" err="1">
                <a:solidFill>
                  <a:schemeClr val="accent1">
                    <a:lumMod val="75000"/>
                  </a:schemeClr>
                </a:solidFill>
              </a:rPr>
              <a:t>Einführung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GB" dirty="0"/>
              <a:t>Berlin: J.B. Metzler.</a:t>
            </a:r>
          </a:p>
          <a:p>
            <a:r>
              <a:rPr lang="en-GB" dirty="0"/>
              <a:t>Hoffmann, Sebastian / Evert, Stefan / Smith, Nicholas / Lee, David / Berglund </a:t>
            </a:r>
            <a:r>
              <a:rPr lang="en-GB" dirty="0" err="1"/>
              <a:t>Prytz</a:t>
            </a:r>
            <a:r>
              <a:rPr lang="en-GB" dirty="0"/>
              <a:t>, </a:t>
            </a:r>
            <a:r>
              <a:rPr lang="en-GB" dirty="0" err="1"/>
              <a:t>Ylva</a:t>
            </a:r>
            <a:r>
              <a:rPr lang="en-GB" dirty="0"/>
              <a:t> (2008): 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Corpus Linguistics with </a:t>
            </a:r>
            <a:r>
              <a:rPr lang="en-GB" i="1" dirty="0" err="1">
                <a:solidFill>
                  <a:schemeClr val="accent1">
                    <a:lumMod val="75000"/>
                  </a:schemeClr>
                </a:solidFill>
              </a:rPr>
              <a:t>BNCweb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 – a Practical Guide.</a:t>
            </a:r>
            <a:r>
              <a:rPr lang="en-GB" dirty="0"/>
              <a:t> Frankfurt am Main: Peter Lang.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16B5749-0189-4F90-8295-B7331F2DBF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21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DEE24-3C84-4B30-8C20-8568B701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 Literatur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572B27-364A-45FF-824E-FFF4DEBE7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Lemnitzer, Lothar / </a:t>
            </a:r>
            <a:r>
              <a:rPr lang="en-GB" dirty="0" err="1"/>
              <a:t>Zinsmeister</a:t>
            </a:r>
            <a:r>
              <a:rPr lang="en-GB" dirty="0"/>
              <a:t>, Heike (2015): </a:t>
            </a:r>
            <a:r>
              <a:rPr lang="en-GB" i="1" dirty="0" err="1">
                <a:solidFill>
                  <a:schemeClr val="accent1">
                    <a:lumMod val="75000"/>
                  </a:schemeClr>
                </a:solidFill>
              </a:rPr>
              <a:t>Korpuslinguistik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: Eine </a:t>
            </a:r>
            <a:r>
              <a:rPr lang="en-GB" i="1" dirty="0" err="1">
                <a:solidFill>
                  <a:schemeClr val="accent1">
                    <a:lumMod val="75000"/>
                  </a:schemeClr>
                </a:solidFill>
              </a:rPr>
              <a:t>Einführung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GB" dirty="0"/>
              <a:t> 3. </a:t>
            </a:r>
            <a:r>
              <a:rPr lang="en-GB" dirty="0" err="1"/>
              <a:t>Aufl</a:t>
            </a:r>
            <a:r>
              <a:rPr lang="en-GB" dirty="0"/>
              <a:t>. Tübingen: </a:t>
            </a:r>
            <a:r>
              <a:rPr lang="en-GB" dirty="0" err="1"/>
              <a:t>Narr</a:t>
            </a:r>
            <a:r>
              <a:rPr lang="en-GB" dirty="0"/>
              <a:t>.</a:t>
            </a:r>
          </a:p>
          <a:p>
            <a:r>
              <a:rPr lang="en-GB" dirty="0" err="1"/>
              <a:t>Lüdeling</a:t>
            </a:r>
            <a:r>
              <a:rPr lang="en-GB" dirty="0"/>
              <a:t>, </a:t>
            </a:r>
            <a:r>
              <a:rPr lang="en-GB" dirty="0" err="1"/>
              <a:t>Anke</a:t>
            </a:r>
            <a:r>
              <a:rPr lang="en-GB" dirty="0"/>
              <a:t> / </a:t>
            </a:r>
            <a:r>
              <a:rPr lang="en-GB" dirty="0" err="1"/>
              <a:t>Kytö</a:t>
            </a:r>
            <a:r>
              <a:rPr lang="en-GB" dirty="0"/>
              <a:t>, </a:t>
            </a:r>
            <a:r>
              <a:rPr lang="en-GB" dirty="0" err="1"/>
              <a:t>Merja</a:t>
            </a:r>
            <a:r>
              <a:rPr lang="en-GB" dirty="0"/>
              <a:t> (</a:t>
            </a:r>
            <a:r>
              <a:rPr lang="en-GB" dirty="0" err="1"/>
              <a:t>Hrsg</a:t>
            </a:r>
            <a:r>
              <a:rPr lang="en-GB" dirty="0"/>
              <a:t>.) (2008/2009): 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Corpus Linguistics. An International Handbook.</a:t>
            </a:r>
            <a:r>
              <a:rPr lang="en-GB" dirty="0"/>
              <a:t> Berlin: Mouton de Gruyter.</a:t>
            </a:r>
          </a:p>
          <a:p>
            <a:r>
              <a:rPr lang="en-GB" dirty="0" err="1"/>
              <a:t>Stefanowitsch</a:t>
            </a:r>
            <a:r>
              <a:rPr lang="en-GB" dirty="0"/>
              <a:t>, Anatol (2020): 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Corpus linguistics. A guide to the methodology.</a:t>
            </a:r>
            <a:r>
              <a:rPr lang="en-GB" dirty="0"/>
              <a:t> Berlin: Language Science Press.</a:t>
            </a:r>
          </a:p>
          <a:p>
            <a:pPr lvl="1"/>
            <a:r>
              <a:rPr lang="en-GB" dirty="0"/>
              <a:t>online: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https://langsci-press.org/catalog/book/148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/>
          </a:p>
          <a:p>
            <a:r>
              <a:rPr lang="en-US" dirty="0"/>
              <a:t>Online-</a:t>
            </a:r>
            <a:r>
              <a:rPr lang="en-US" dirty="0" err="1"/>
              <a:t>Kurs</a:t>
            </a:r>
            <a:r>
              <a:rPr lang="en-US" dirty="0"/>
              <a:t> von Noah </a:t>
            </a:r>
            <a:r>
              <a:rPr lang="en-US" dirty="0" err="1"/>
              <a:t>Bubenhofer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http://www.bubenhofer.com/korpuslinguistik/kurs/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9CA3D1-8C90-466A-8F08-47A5E3ED0D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54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89C6-8859-59D5-9338-81B11A18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505655"/>
            <a:ext cx="8135937" cy="360362"/>
          </a:xfrm>
        </p:spPr>
        <p:txBody>
          <a:bodyPr/>
          <a:lstStyle/>
          <a:p>
            <a:r>
              <a:rPr lang="en-US"/>
              <a:t>Korpuslinguistik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96D4C-4BF2-5B25-5428-15D97083D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613C82-7869-6749-8B64-6E6BEACED82A}" type="slidenum"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Helvetica Neue"/>
                <a:ea typeface="ＭＳ Ｐゴシック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  <p:sp>
        <p:nvSpPr>
          <p:cNvPr id="246" name="Up Arrow 245">
            <a:extLst>
              <a:ext uri="{FF2B5EF4-FFF2-40B4-BE49-F238E27FC236}">
                <a16:creationId xmlns:a16="http://schemas.microsoft.com/office/drawing/2014/main" id="{33659D48-6FD1-FAEB-ACB3-CE2014FE07AA}"/>
              </a:ext>
            </a:extLst>
          </p:cNvPr>
          <p:cNvSpPr/>
          <p:nvPr/>
        </p:nvSpPr>
        <p:spPr>
          <a:xfrm>
            <a:off x="4459510" y="3664824"/>
            <a:ext cx="669526" cy="989406"/>
          </a:xfrm>
          <a:prstGeom prst="upArrow">
            <a:avLst>
              <a:gd name="adj1" fmla="val 50000"/>
              <a:gd name="adj2" fmla="val 63811"/>
            </a:avLst>
          </a:prstGeom>
          <a:gradFill rotWithShape="1">
            <a:gsLst>
              <a:gs pos="0">
                <a:srgbClr val="3365A2">
                  <a:tint val="100000"/>
                  <a:shade val="100000"/>
                  <a:satMod val="130000"/>
                </a:srgbClr>
              </a:gs>
              <a:gs pos="100000">
                <a:srgbClr val="3365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7" name="Head">
            <a:extLst>
              <a:ext uri="{FF2B5EF4-FFF2-40B4-BE49-F238E27FC236}">
                <a16:creationId xmlns:a16="http://schemas.microsoft.com/office/drawing/2014/main" id="{9011D687-758B-F205-2474-4C6C86A44C2B}"/>
              </a:ext>
            </a:extLst>
          </p:cNvPr>
          <p:cNvSpPr/>
          <p:nvPr/>
        </p:nvSpPr>
        <p:spPr>
          <a:xfrm flipH="1">
            <a:off x="7518963" y="2211724"/>
            <a:ext cx="955483" cy="1142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3365A2"/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Neue Medium"/>
            </a:endParaRPr>
          </a:p>
        </p:txBody>
      </p:sp>
      <p:sp>
        <p:nvSpPr>
          <p:cNvPr id="248" name="Coins">
            <a:extLst>
              <a:ext uri="{FF2B5EF4-FFF2-40B4-BE49-F238E27FC236}">
                <a16:creationId xmlns:a16="http://schemas.microsoft.com/office/drawing/2014/main" id="{B6B6887A-8082-B771-6C6F-FE9F22F7998B}"/>
              </a:ext>
            </a:extLst>
          </p:cNvPr>
          <p:cNvSpPr/>
          <p:nvPr/>
        </p:nvSpPr>
        <p:spPr>
          <a:xfrm>
            <a:off x="3980676" y="2036658"/>
            <a:ext cx="1579512" cy="1584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Neue Medium"/>
            </a:endParaRPr>
          </a:p>
        </p:txBody>
      </p:sp>
      <p:sp>
        <p:nvSpPr>
          <p:cNvPr id="249" name="Arrow 7">
            <a:extLst>
              <a:ext uri="{FF2B5EF4-FFF2-40B4-BE49-F238E27FC236}">
                <a16:creationId xmlns:a16="http://schemas.microsoft.com/office/drawing/2014/main" id="{B8DE5E21-4C90-3ECE-3AF5-AD0827292FCA}"/>
              </a:ext>
            </a:extLst>
          </p:cNvPr>
          <p:cNvSpPr/>
          <p:nvPr/>
        </p:nvSpPr>
        <p:spPr>
          <a:xfrm rot="3300000" flipH="1">
            <a:off x="6168728" y="2833513"/>
            <a:ext cx="1040255" cy="1331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gradFill rotWithShape="1">
            <a:gsLst>
              <a:gs pos="0">
                <a:srgbClr val="7F387B">
                  <a:tint val="100000"/>
                  <a:shade val="100000"/>
                  <a:satMod val="130000"/>
                </a:srgbClr>
              </a:gs>
              <a:gs pos="100000">
                <a:srgbClr val="7F387B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Arrow 7">
            <a:extLst>
              <a:ext uri="{FF2B5EF4-FFF2-40B4-BE49-F238E27FC236}">
                <a16:creationId xmlns:a16="http://schemas.microsoft.com/office/drawing/2014/main" id="{86EE4E17-C823-5004-01C5-F885A5F5BBA1}"/>
              </a:ext>
            </a:extLst>
          </p:cNvPr>
          <p:cNvSpPr/>
          <p:nvPr/>
        </p:nvSpPr>
        <p:spPr>
          <a:xfrm rot="14100000" flipH="1">
            <a:off x="5981480" y="1530210"/>
            <a:ext cx="1040255" cy="1331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gradFill rotWithShape="1">
            <a:gsLst>
              <a:gs pos="0">
                <a:srgbClr val="3365A2">
                  <a:tint val="100000"/>
                  <a:shade val="100000"/>
                  <a:satMod val="130000"/>
                </a:srgbClr>
              </a:gs>
              <a:gs pos="100000">
                <a:srgbClr val="3365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4278DED-C73E-9C09-5E90-4B6DAFC530EB}"/>
              </a:ext>
            </a:extLst>
          </p:cNvPr>
          <p:cNvGrpSpPr/>
          <p:nvPr/>
        </p:nvGrpSpPr>
        <p:grpSpPr>
          <a:xfrm>
            <a:off x="2741656" y="4373984"/>
            <a:ext cx="4037056" cy="2411836"/>
            <a:chOff x="2761709" y="4191856"/>
            <a:chExt cx="4037056" cy="2411836"/>
          </a:xfrm>
        </p:grpSpPr>
        <p:sp>
          <p:nvSpPr>
            <p:cNvPr id="252" name="Cloud 251">
              <a:extLst>
                <a:ext uri="{FF2B5EF4-FFF2-40B4-BE49-F238E27FC236}">
                  <a16:creationId xmlns:a16="http://schemas.microsoft.com/office/drawing/2014/main" id="{BDFD4D87-FBFA-8264-5AE7-D3FFCCA6BFB9}"/>
                </a:ext>
              </a:extLst>
            </p:cNvPr>
            <p:cNvSpPr/>
            <p:nvPr/>
          </p:nvSpPr>
          <p:spPr>
            <a:xfrm>
              <a:off x="2761709" y="4191856"/>
              <a:ext cx="4037056" cy="2411836"/>
            </a:xfrm>
            <a:prstGeom prst="cloud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3365A2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3" name="Woman">
              <a:extLst>
                <a:ext uri="{FF2B5EF4-FFF2-40B4-BE49-F238E27FC236}">
                  <a16:creationId xmlns:a16="http://schemas.microsoft.com/office/drawing/2014/main" id="{395CFC73-D589-3E40-00A2-D8624EC68919}"/>
                </a:ext>
              </a:extLst>
            </p:cNvPr>
            <p:cNvSpPr/>
            <p:nvPr/>
          </p:nvSpPr>
          <p:spPr>
            <a:xfrm>
              <a:off x="3927780" y="4664388"/>
              <a:ext cx="369699" cy="925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solidFill>
              <a:srgbClr val="3365A2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54" name="Worker">
              <a:extLst>
                <a:ext uri="{FF2B5EF4-FFF2-40B4-BE49-F238E27FC236}">
                  <a16:creationId xmlns:a16="http://schemas.microsoft.com/office/drawing/2014/main" id="{B34AD9DD-4955-193F-048D-DABB8C2F4C97}"/>
                </a:ext>
              </a:extLst>
            </p:cNvPr>
            <p:cNvSpPr/>
            <p:nvPr/>
          </p:nvSpPr>
          <p:spPr>
            <a:xfrm>
              <a:off x="5492365" y="4884021"/>
              <a:ext cx="413385" cy="92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485" extrusionOk="0">
                  <a:moveTo>
                    <a:pt x="10437" y="4"/>
                  </a:moveTo>
                  <a:cubicBezTo>
                    <a:pt x="10086" y="16"/>
                    <a:pt x="9890" y="53"/>
                    <a:pt x="9890" y="53"/>
                  </a:cubicBezTo>
                  <a:lnTo>
                    <a:pt x="9679" y="218"/>
                  </a:lnTo>
                  <a:cubicBezTo>
                    <a:pt x="9679" y="218"/>
                    <a:pt x="9475" y="209"/>
                    <a:pt x="9302" y="233"/>
                  </a:cubicBezTo>
                  <a:cubicBezTo>
                    <a:pt x="9123" y="277"/>
                    <a:pt x="8310" y="685"/>
                    <a:pt x="8077" y="979"/>
                  </a:cubicBezTo>
                  <a:cubicBezTo>
                    <a:pt x="7824" y="1007"/>
                    <a:pt x="6972" y="1066"/>
                    <a:pt x="6792" y="1100"/>
                  </a:cubicBezTo>
                  <a:cubicBezTo>
                    <a:pt x="6611" y="1134"/>
                    <a:pt x="6610" y="1188"/>
                    <a:pt x="6747" y="1207"/>
                  </a:cubicBezTo>
                  <a:cubicBezTo>
                    <a:pt x="6845" y="1222"/>
                    <a:pt x="7314" y="1289"/>
                    <a:pt x="7960" y="1382"/>
                  </a:cubicBezTo>
                  <a:lnTo>
                    <a:pt x="7768" y="1865"/>
                  </a:lnTo>
                  <a:cubicBezTo>
                    <a:pt x="7768" y="1865"/>
                    <a:pt x="7275" y="2061"/>
                    <a:pt x="7048" y="2209"/>
                  </a:cubicBezTo>
                  <a:cubicBezTo>
                    <a:pt x="6821" y="2357"/>
                    <a:pt x="7572" y="2389"/>
                    <a:pt x="7572" y="2389"/>
                  </a:cubicBezTo>
                  <a:cubicBezTo>
                    <a:pt x="7572" y="2389"/>
                    <a:pt x="7241" y="2949"/>
                    <a:pt x="7719" y="3113"/>
                  </a:cubicBezTo>
                  <a:cubicBezTo>
                    <a:pt x="7920" y="3182"/>
                    <a:pt x="8267" y="3252"/>
                    <a:pt x="8601" y="3308"/>
                  </a:cubicBezTo>
                  <a:cubicBezTo>
                    <a:pt x="8784" y="3339"/>
                    <a:pt x="8857" y="3435"/>
                    <a:pt x="8759" y="3510"/>
                  </a:cubicBezTo>
                  <a:cubicBezTo>
                    <a:pt x="8554" y="3667"/>
                    <a:pt x="8183" y="3908"/>
                    <a:pt x="7670" y="4063"/>
                  </a:cubicBezTo>
                  <a:cubicBezTo>
                    <a:pt x="6854" y="4309"/>
                    <a:pt x="6108" y="5696"/>
                    <a:pt x="6034" y="6631"/>
                  </a:cubicBezTo>
                  <a:cubicBezTo>
                    <a:pt x="5968" y="7473"/>
                    <a:pt x="5033" y="9443"/>
                    <a:pt x="5883" y="10219"/>
                  </a:cubicBezTo>
                  <a:cubicBezTo>
                    <a:pt x="5883" y="10220"/>
                    <a:pt x="5883" y="10221"/>
                    <a:pt x="5883" y="10221"/>
                  </a:cubicBezTo>
                  <a:cubicBezTo>
                    <a:pt x="5207" y="11118"/>
                    <a:pt x="5701" y="12224"/>
                    <a:pt x="4764" y="13705"/>
                  </a:cubicBezTo>
                  <a:cubicBezTo>
                    <a:pt x="3636" y="15488"/>
                    <a:pt x="3816" y="18602"/>
                    <a:pt x="3351" y="18952"/>
                  </a:cubicBezTo>
                  <a:cubicBezTo>
                    <a:pt x="3167" y="19090"/>
                    <a:pt x="3339" y="19405"/>
                    <a:pt x="3339" y="19406"/>
                  </a:cubicBezTo>
                  <a:cubicBezTo>
                    <a:pt x="3339" y="19406"/>
                    <a:pt x="2631" y="19652"/>
                    <a:pt x="1602" y="19882"/>
                  </a:cubicBezTo>
                  <a:cubicBezTo>
                    <a:pt x="1601" y="19882"/>
                    <a:pt x="1598" y="19882"/>
                    <a:pt x="1598" y="19882"/>
                  </a:cubicBezTo>
                  <a:cubicBezTo>
                    <a:pt x="73" y="19841"/>
                    <a:pt x="-63" y="20307"/>
                    <a:pt x="19" y="20574"/>
                  </a:cubicBezTo>
                  <a:cubicBezTo>
                    <a:pt x="46" y="20664"/>
                    <a:pt x="209" y="20734"/>
                    <a:pt x="411" y="20742"/>
                  </a:cubicBezTo>
                  <a:cubicBezTo>
                    <a:pt x="2676" y="20839"/>
                    <a:pt x="3841" y="20592"/>
                    <a:pt x="4278" y="20465"/>
                  </a:cubicBezTo>
                  <a:cubicBezTo>
                    <a:pt x="4366" y="20439"/>
                    <a:pt x="4482" y="20465"/>
                    <a:pt x="4485" y="20512"/>
                  </a:cubicBezTo>
                  <a:cubicBezTo>
                    <a:pt x="4488" y="20554"/>
                    <a:pt x="4556" y="20589"/>
                    <a:pt x="4651" y="20588"/>
                  </a:cubicBezTo>
                  <a:cubicBezTo>
                    <a:pt x="5744" y="20569"/>
                    <a:pt x="6439" y="20521"/>
                    <a:pt x="6852" y="20480"/>
                  </a:cubicBezTo>
                  <a:cubicBezTo>
                    <a:pt x="7148" y="20450"/>
                    <a:pt x="7357" y="20331"/>
                    <a:pt x="7353" y="20196"/>
                  </a:cubicBezTo>
                  <a:lnTo>
                    <a:pt x="7346" y="19841"/>
                  </a:lnTo>
                  <a:cubicBezTo>
                    <a:pt x="7344" y="19783"/>
                    <a:pt x="7387" y="19727"/>
                    <a:pt x="7467" y="19680"/>
                  </a:cubicBezTo>
                  <a:cubicBezTo>
                    <a:pt x="8229" y="19232"/>
                    <a:pt x="7793" y="18275"/>
                    <a:pt x="8073" y="16954"/>
                  </a:cubicBezTo>
                  <a:cubicBezTo>
                    <a:pt x="8368" y="15566"/>
                    <a:pt x="8492" y="15553"/>
                    <a:pt x="9570" y="13337"/>
                  </a:cubicBezTo>
                  <a:cubicBezTo>
                    <a:pt x="9573" y="13337"/>
                    <a:pt x="9574" y="13337"/>
                    <a:pt x="9577" y="13337"/>
                  </a:cubicBezTo>
                  <a:cubicBezTo>
                    <a:pt x="11043" y="14533"/>
                    <a:pt x="10440" y="15298"/>
                    <a:pt x="10636" y="15845"/>
                  </a:cubicBezTo>
                  <a:cubicBezTo>
                    <a:pt x="10833" y="16392"/>
                    <a:pt x="11668" y="17106"/>
                    <a:pt x="11680" y="18966"/>
                  </a:cubicBezTo>
                  <a:cubicBezTo>
                    <a:pt x="11704" y="20495"/>
                    <a:pt x="11735" y="19812"/>
                    <a:pt x="12137" y="20330"/>
                  </a:cubicBezTo>
                  <a:cubicBezTo>
                    <a:pt x="12010" y="20446"/>
                    <a:pt x="11786" y="20561"/>
                    <a:pt x="11386" y="20672"/>
                  </a:cubicBezTo>
                  <a:cubicBezTo>
                    <a:pt x="10646" y="20876"/>
                    <a:pt x="10719" y="21130"/>
                    <a:pt x="10783" y="21288"/>
                  </a:cubicBezTo>
                  <a:cubicBezTo>
                    <a:pt x="10807" y="21346"/>
                    <a:pt x="10902" y="21392"/>
                    <a:pt x="11028" y="21408"/>
                  </a:cubicBezTo>
                  <a:cubicBezTo>
                    <a:pt x="12524" y="21592"/>
                    <a:pt x="13471" y="21410"/>
                    <a:pt x="14010" y="21253"/>
                  </a:cubicBezTo>
                  <a:cubicBezTo>
                    <a:pt x="14574" y="21089"/>
                    <a:pt x="14673" y="20619"/>
                    <a:pt x="14967" y="20477"/>
                  </a:cubicBezTo>
                  <a:cubicBezTo>
                    <a:pt x="15134" y="20396"/>
                    <a:pt x="15145" y="20200"/>
                    <a:pt x="15122" y="20045"/>
                  </a:cubicBezTo>
                  <a:cubicBezTo>
                    <a:pt x="15124" y="20044"/>
                    <a:pt x="15127" y="20043"/>
                    <a:pt x="15129" y="20043"/>
                  </a:cubicBezTo>
                  <a:cubicBezTo>
                    <a:pt x="15725" y="19650"/>
                    <a:pt x="15043" y="19524"/>
                    <a:pt x="15126" y="17446"/>
                  </a:cubicBezTo>
                  <a:cubicBezTo>
                    <a:pt x="15379" y="14690"/>
                    <a:pt x="14303" y="14379"/>
                    <a:pt x="14651" y="12819"/>
                  </a:cubicBezTo>
                  <a:cubicBezTo>
                    <a:pt x="14666" y="12752"/>
                    <a:pt x="14679" y="12685"/>
                    <a:pt x="14692" y="12621"/>
                  </a:cubicBezTo>
                  <a:cubicBezTo>
                    <a:pt x="14707" y="12548"/>
                    <a:pt x="14841" y="12494"/>
                    <a:pt x="15005" y="12492"/>
                  </a:cubicBezTo>
                  <a:cubicBezTo>
                    <a:pt x="15481" y="12485"/>
                    <a:pt x="15952" y="12451"/>
                    <a:pt x="16313" y="12371"/>
                  </a:cubicBezTo>
                  <a:cubicBezTo>
                    <a:pt x="16447" y="12341"/>
                    <a:pt x="16604" y="12381"/>
                    <a:pt x="16622" y="12448"/>
                  </a:cubicBezTo>
                  <a:cubicBezTo>
                    <a:pt x="16706" y="12755"/>
                    <a:pt x="16876" y="13159"/>
                    <a:pt x="16961" y="13451"/>
                  </a:cubicBezTo>
                  <a:cubicBezTo>
                    <a:pt x="17064" y="13804"/>
                    <a:pt x="17105" y="14178"/>
                    <a:pt x="17119" y="14334"/>
                  </a:cubicBezTo>
                  <a:cubicBezTo>
                    <a:pt x="17123" y="14374"/>
                    <a:pt x="17207" y="14404"/>
                    <a:pt x="17297" y="14399"/>
                  </a:cubicBezTo>
                  <a:lnTo>
                    <a:pt x="17538" y="14386"/>
                  </a:lnTo>
                  <a:lnTo>
                    <a:pt x="18133" y="14350"/>
                  </a:lnTo>
                  <a:cubicBezTo>
                    <a:pt x="18223" y="14345"/>
                    <a:pt x="18285" y="14308"/>
                    <a:pt x="18265" y="14268"/>
                  </a:cubicBezTo>
                  <a:cubicBezTo>
                    <a:pt x="18190" y="14116"/>
                    <a:pt x="18017" y="13748"/>
                    <a:pt x="17915" y="13396"/>
                  </a:cubicBezTo>
                  <a:cubicBezTo>
                    <a:pt x="17789" y="12962"/>
                    <a:pt x="17698" y="12269"/>
                    <a:pt x="17508" y="12040"/>
                  </a:cubicBezTo>
                  <a:cubicBezTo>
                    <a:pt x="17484" y="12011"/>
                    <a:pt x="17413" y="11995"/>
                    <a:pt x="17346" y="11999"/>
                  </a:cubicBezTo>
                  <a:lnTo>
                    <a:pt x="17338" y="11999"/>
                  </a:lnTo>
                  <a:lnTo>
                    <a:pt x="17206" y="11542"/>
                  </a:lnTo>
                  <a:cubicBezTo>
                    <a:pt x="17207" y="11541"/>
                    <a:pt x="17209" y="11541"/>
                    <a:pt x="17210" y="11540"/>
                  </a:cubicBezTo>
                  <a:cubicBezTo>
                    <a:pt x="17340" y="11529"/>
                    <a:pt x="17463" y="11514"/>
                    <a:pt x="17560" y="11497"/>
                  </a:cubicBezTo>
                  <a:cubicBezTo>
                    <a:pt x="17561" y="11496"/>
                    <a:pt x="17560" y="11495"/>
                    <a:pt x="17560" y="11495"/>
                  </a:cubicBezTo>
                  <a:cubicBezTo>
                    <a:pt x="17538" y="11368"/>
                    <a:pt x="17479" y="11143"/>
                    <a:pt x="17478" y="11139"/>
                  </a:cubicBezTo>
                  <a:cubicBezTo>
                    <a:pt x="17473" y="11138"/>
                    <a:pt x="17368" y="11117"/>
                    <a:pt x="17168" y="11102"/>
                  </a:cubicBezTo>
                  <a:cubicBezTo>
                    <a:pt x="17167" y="11101"/>
                    <a:pt x="17166" y="11101"/>
                    <a:pt x="17165" y="11100"/>
                  </a:cubicBezTo>
                  <a:cubicBezTo>
                    <a:pt x="17189" y="11034"/>
                    <a:pt x="17276" y="10886"/>
                    <a:pt x="17583" y="10868"/>
                  </a:cubicBezTo>
                  <a:cubicBezTo>
                    <a:pt x="17963" y="10846"/>
                    <a:pt x="18338" y="11016"/>
                    <a:pt x="18733" y="11129"/>
                  </a:cubicBezTo>
                  <a:cubicBezTo>
                    <a:pt x="18776" y="11141"/>
                    <a:pt x="18825" y="11121"/>
                    <a:pt x="18804" y="11100"/>
                  </a:cubicBezTo>
                  <a:cubicBezTo>
                    <a:pt x="18519" y="10819"/>
                    <a:pt x="18080" y="10648"/>
                    <a:pt x="17602" y="10550"/>
                  </a:cubicBezTo>
                  <a:cubicBezTo>
                    <a:pt x="17601" y="10550"/>
                    <a:pt x="17599" y="10549"/>
                    <a:pt x="17598" y="10549"/>
                  </a:cubicBezTo>
                  <a:cubicBezTo>
                    <a:pt x="17663" y="10303"/>
                    <a:pt x="17464" y="9517"/>
                    <a:pt x="18103" y="9308"/>
                  </a:cubicBezTo>
                  <a:cubicBezTo>
                    <a:pt x="18839" y="9068"/>
                    <a:pt x="21537" y="7448"/>
                    <a:pt x="21537" y="7251"/>
                  </a:cubicBezTo>
                  <a:cubicBezTo>
                    <a:pt x="21537" y="7054"/>
                    <a:pt x="20229" y="6631"/>
                    <a:pt x="20229" y="6631"/>
                  </a:cubicBezTo>
                  <a:cubicBezTo>
                    <a:pt x="20294" y="6574"/>
                    <a:pt x="20326" y="6523"/>
                    <a:pt x="20312" y="6485"/>
                  </a:cubicBezTo>
                  <a:cubicBezTo>
                    <a:pt x="20214" y="6223"/>
                    <a:pt x="19626" y="5918"/>
                    <a:pt x="19185" y="5939"/>
                  </a:cubicBezTo>
                  <a:cubicBezTo>
                    <a:pt x="19184" y="5938"/>
                    <a:pt x="19182" y="5939"/>
                    <a:pt x="19181" y="5939"/>
                  </a:cubicBezTo>
                  <a:cubicBezTo>
                    <a:pt x="18797" y="5597"/>
                    <a:pt x="15642" y="4020"/>
                    <a:pt x="14183" y="3607"/>
                  </a:cubicBezTo>
                  <a:cubicBezTo>
                    <a:pt x="14143" y="3594"/>
                    <a:pt x="14102" y="3582"/>
                    <a:pt x="14059" y="3574"/>
                  </a:cubicBezTo>
                  <a:cubicBezTo>
                    <a:pt x="13624" y="3489"/>
                    <a:pt x="13317" y="3433"/>
                    <a:pt x="13052" y="3397"/>
                  </a:cubicBezTo>
                  <a:cubicBezTo>
                    <a:pt x="12797" y="3363"/>
                    <a:pt x="12583" y="3286"/>
                    <a:pt x="12461" y="3181"/>
                  </a:cubicBezTo>
                  <a:cubicBezTo>
                    <a:pt x="12456" y="3177"/>
                    <a:pt x="12450" y="3173"/>
                    <a:pt x="12446" y="3169"/>
                  </a:cubicBezTo>
                  <a:cubicBezTo>
                    <a:pt x="12303" y="3044"/>
                    <a:pt x="12309" y="2897"/>
                    <a:pt x="12453" y="2772"/>
                  </a:cubicBezTo>
                  <a:cubicBezTo>
                    <a:pt x="12690" y="2568"/>
                    <a:pt x="12917" y="2300"/>
                    <a:pt x="13056" y="2118"/>
                  </a:cubicBezTo>
                  <a:cubicBezTo>
                    <a:pt x="13339" y="2159"/>
                    <a:pt x="13522" y="2185"/>
                    <a:pt x="13558" y="2191"/>
                  </a:cubicBezTo>
                  <a:cubicBezTo>
                    <a:pt x="13853" y="2237"/>
                    <a:pt x="13802" y="2072"/>
                    <a:pt x="13633" y="1918"/>
                  </a:cubicBezTo>
                  <a:cubicBezTo>
                    <a:pt x="14292" y="1088"/>
                    <a:pt x="13130" y="295"/>
                    <a:pt x="11903" y="102"/>
                  </a:cubicBezTo>
                  <a:cubicBezTo>
                    <a:pt x="11289" y="5"/>
                    <a:pt x="10787" y="-8"/>
                    <a:pt x="10437" y="4"/>
                  </a:cubicBezTo>
                  <a:close/>
                  <a:moveTo>
                    <a:pt x="15977" y="6797"/>
                  </a:moveTo>
                  <a:cubicBezTo>
                    <a:pt x="16042" y="6794"/>
                    <a:pt x="16114" y="6797"/>
                    <a:pt x="16181" y="6809"/>
                  </a:cubicBezTo>
                  <a:cubicBezTo>
                    <a:pt x="16554" y="6879"/>
                    <a:pt x="16803" y="7031"/>
                    <a:pt x="16773" y="7075"/>
                  </a:cubicBezTo>
                  <a:cubicBezTo>
                    <a:pt x="16657" y="7240"/>
                    <a:pt x="17224" y="7430"/>
                    <a:pt x="17756" y="7512"/>
                  </a:cubicBezTo>
                  <a:cubicBezTo>
                    <a:pt x="17915" y="7536"/>
                    <a:pt x="18004" y="7610"/>
                    <a:pt x="17952" y="7681"/>
                  </a:cubicBezTo>
                  <a:cubicBezTo>
                    <a:pt x="17631" y="8127"/>
                    <a:pt x="17150" y="8671"/>
                    <a:pt x="17018" y="8819"/>
                  </a:cubicBezTo>
                  <a:cubicBezTo>
                    <a:pt x="16985" y="8843"/>
                    <a:pt x="16953" y="8866"/>
                    <a:pt x="16920" y="8890"/>
                  </a:cubicBezTo>
                  <a:lnTo>
                    <a:pt x="15687" y="9497"/>
                  </a:lnTo>
                  <a:cubicBezTo>
                    <a:pt x="15651" y="9514"/>
                    <a:pt x="15602" y="9525"/>
                    <a:pt x="15548" y="9527"/>
                  </a:cubicBezTo>
                  <a:cubicBezTo>
                    <a:pt x="15314" y="9533"/>
                    <a:pt x="15076" y="9544"/>
                    <a:pt x="14865" y="9554"/>
                  </a:cubicBezTo>
                  <a:cubicBezTo>
                    <a:pt x="14715" y="9561"/>
                    <a:pt x="14597" y="9497"/>
                    <a:pt x="14643" y="9433"/>
                  </a:cubicBezTo>
                  <a:cubicBezTo>
                    <a:pt x="15029" y="8890"/>
                    <a:pt x="15784" y="7709"/>
                    <a:pt x="15642" y="6982"/>
                  </a:cubicBezTo>
                  <a:cubicBezTo>
                    <a:pt x="15623" y="6885"/>
                    <a:pt x="15783" y="6809"/>
                    <a:pt x="15977" y="6797"/>
                  </a:cubicBezTo>
                  <a:close/>
                </a:path>
              </a:pathLst>
            </a:custGeom>
            <a:solidFill>
              <a:srgbClr val="3365A2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55" name="Worker">
              <a:extLst>
                <a:ext uri="{FF2B5EF4-FFF2-40B4-BE49-F238E27FC236}">
                  <a16:creationId xmlns:a16="http://schemas.microsoft.com/office/drawing/2014/main" id="{862CA2A1-43AC-D36B-FF1B-8873D990A8E8}"/>
                </a:ext>
              </a:extLst>
            </p:cNvPr>
            <p:cNvSpPr/>
            <p:nvPr/>
          </p:nvSpPr>
          <p:spPr>
            <a:xfrm>
              <a:off x="3506893" y="5130188"/>
              <a:ext cx="301218" cy="91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77" extrusionOk="0">
                  <a:moveTo>
                    <a:pt x="10482" y="4"/>
                  </a:moveTo>
                  <a:cubicBezTo>
                    <a:pt x="10034" y="12"/>
                    <a:pt x="8391" y="117"/>
                    <a:pt x="7657" y="494"/>
                  </a:cubicBezTo>
                  <a:cubicBezTo>
                    <a:pt x="6848" y="911"/>
                    <a:pt x="6805" y="1175"/>
                    <a:pt x="6965" y="1602"/>
                  </a:cubicBezTo>
                  <a:cubicBezTo>
                    <a:pt x="6986" y="1656"/>
                    <a:pt x="6943" y="1710"/>
                    <a:pt x="6847" y="1754"/>
                  </a:cubicBezTo>
                  <a:lnTo>
                    <a:pt x="6817" y="1769"/>
                  </a:lnTo>
                  <a:cubicBezTo>
                    <a:pt x="6710" y="1819"/>
                    <a:pt x="6673" y="1881"/>
                    <a:pt x="6709" y="1940"/>
                  </a:cubicBezTo>
                  <a:cubicBezTo>
                    <a:pt x="6726" y="1968"/>
                    <a:pt x="6808" y="1986"/>
                    <a:pt x="6894" y="1981"/>
                  </a:cubicBezTo>
                  <a:lnTo>
                    <a:pt x="7473" y="1944"/>
                  </a:lnTo>
                  <a:lnTo>
                    <a:pt x="7581" y="2118"/>
                  </a:lnTo>
                  <a:lnTo>
                    <a:pt x="7832" y="2103"/>
                  </a:lnTo>
                  <a:cubicBezTo>
                    <a:pt x="7743" y="2259"/>
                    <a:pt x="7638" y="2495"/>
                    <a:pt x="7698" y="2690"/>
                  </a:cubicBezTo>
                  <a:cubicBezTo>
                    <a:pt x="7809" y="3047"/>
                    <a:pt x="7636" y="3287"/>
                    <a:pt x="7370" y="3479"/>
                  </a:cubicBezTo>
                  <a:cubicBezTo>
                    <a:pt x="7088" y="3683"/>
                    <a:pt x="5823" y="3782"/>
                    <a:pt x="6212" y="4325"/>
                  </a:cubicBezTo>
                  <a:cubicBezTo>
                    <a:pt x="4592" y="4538"/>
                    <a:pt x="3452" y="5407"/>
                    <a:pt x="1941" y="6231"/>
                  </a:cubicBezTo>
                  <a:cubicBezTo>
                    <a:pt x="1754" y="6223"/>
                    <a:pt x="1529" y="6238"/>
                    <a:pt x="1362" y="6303"/>
                  </a:cubicBezTo>
                  <a:lnTo>
                    <a:pt x="721" y="6586"/>
                  </a:lnTo>
                  <a:cubicBezTo>
                    <a:pt x="618" y="6626"/>
                    <a:pt x="407" y="6753"/>
                    <a:pt x="572" y="6895"/>
                  </a:cubicBezTo>
                  <a:cubicBezTo>
                    <a:pt x="551" y="6904"/>
                    <a:pt x="357" y="7014"/>
                    <a:pt x="177" y="7118"/>
                  </a:cubicBezTo>
                  <a:cubicBezTo>
                    <a:pt x="-34" y="7241"/>
                    <a:pt x="-56" y="7388"/>
                    <a:pt x="111" y="7518"/>
                  </a:cubicBezTo>
                  <a:cubicBezTo>
                    <a:pt x="327" y="7686"/>
                    <a:pt x="668" y="7934"/>
                    <a:pt x="1090" y="8180"/>
                  </a:cubicBezTo>
                  <a:cubicBezTo>
                    <a:pt x="2003" y="8714"/>
                    <a:pt x="3229" y="9346"/>
                    <a:pt x="4105" y="9644"/>
                  </a:cubicBezTo>
                  <a:lnTo>
                    <a:pt x="4105" y="10365"/>
                  </a:lnTo>
                  <a:cubicBezTo>
                    <a:pt x="1836" y="10445"/>
                    <a:pt x="1003" y="11125"/>
                    <a:pt x="1003" y="11125"/>
                  </a:cubicBezTo>
                  <a:lnTo>
                    <a:pt x="1141" y="11154"/>
                  </a:lnTo>
                  <a:cubicBezTo>
                    <a:pt x="1141" y="11154"/>
                    <a:pt x="2132" y="10786"/>
                    <a:pt x="2638" y="10783"/>
                  </a:cubicBezTo>
                  <a:cubicBezTo>
                    <a:pt x="3291" y="10779"/>
                    <a:pt x="3382" y="11031"/>
                    <a:pt x="3382" y="11031"/>
                  </a:cubicBezTo>
                  <a:lnTo>
                    <a:pt x="3530" y="11033"/>
                  </a:lnTo>
                  <a:lnTo>
                    <a:pt x="3566" y="12038"/>
                  </a:lnTo>
                  <a:cubicBezTo>
                    <a:pt x="3470" y="12040"/>
                    <a:pt x="3395" y="12067"/>
                    <a:pt x="3397" y="12098"/>
                  </a:cubicBezTo>
                  <a:lnTo>
                    <a:pt x="3469" y="13414"/>
                  </a:lnTo>
                  <a:cubicBezTo>
                    <a:pt x="3469" y="13424"/>
                    <a:pt x="3464" y="13435"/>
                    <a:pt x="3464" y="13446"/>
                  </a:cubicBezTo>
                  <a:lnTo>
                    <a:pt x="3382" y="14216"/>
                  </a:lnTo>
                  <a:cubicBezTo>
                    <a:pt x="3375" y="14280"/>
                    <a:pt x="3535" y="14331"/>
                    <a:pt x="3730" y="14330"/>
                  </a:cubicBezTo>
                  <a:lnTo>
                    <a:pt x="4151" y="14328"/>
                  </a:lnTo>
                  <a:lnTo>
                    <a:pt x="4530" y="14326"/>
                  </a:lnTo>
                  <a:cubicBezTo>
                    <a:pt x="4724" y="14325"/>
                    <a:pt x="4881" y="14271"/>
                    <a:pt x="4868" y="14207"/>
                  </a:cubicBezTo>
                  <a:lnTo>
                    <a:pt x="4710" y="13414"/>
                  </a:lnTo>
                  <a:lnTo>
                    <a:pt x="4643" y="12103"/>
                  </a:lnTo>
                  <a:cubicBezTo>
                    <a:pt x="4700" y="12108"/>
                    <a:pt x="4756" y="12112"/>
                    <a:pt x="4817" y="12112"/>
                  </a:cubicBezTo>
                  <a:lnTo>
                    <a:pt x="5976" y="12112"/>
                  </a:lnTo>
                  <a:cubicBezTo>
                    <a:pt x="6536" y="13763"/>
                    <a:pt x="6792" y="14110"/>
                    <a:pt x="6750" y="14533"/>
                  </a:cubicBezTo>
                  <a:cubicBezTo>
                    <a:pt x="6690" y="15141"/>
                    <a:pt x="5987" y="15436"/>
                    <a:pt x="5545" y="15870"/>
                  </a:cubicBezTo>
                  <a:cubicBezTo>
                    <a:pt x="5143" y="16265"/>
                    <a:pt x="4985" y="16324"/>
                    <a:pt x="4740" y="16769"/>
                  </a:cubicBezTo>
                  <a:cubicBezTo>
                    <a:pt x="4190" y="17773"/>
                    <a:pt x="4340" y="18216"/>
                    <a:pt x="4340" y="19137"/>
                  </a:cubicBezTo>
                  <a:cubicBezTo>
                    <a:pt x="4199" y="19522"/>
                    <a:pt x="4274" y="19717"/>
                    <a:pt x="4274" y="19717"/>
                  </a:cubicBezTo>
                  <a:cubicBezTo>
                    <a:pt x="4368" y="19995"/>
                    <a:pt x="4617" y="19893"/>
                    <a:pt x="4535" y="19971"/>
                  </a:cubicBezTo>
                  <a:cubicBezTo>
                    <a:pt x="4269" y="20224"/>
                    <a:pt x="4429" y="20438"/>
                    <a:pt x="4340" y="20583"/>
                  </a:cubicBezTo>
                  <a:cubicBezTo>
                    <a:pt x="4240" y="20748"/>
                    <a:pt x="4364" y="20936"/>
                    <a:pt x="4340" y="20983"/>
                  </a:cubicBezTo>
                  <a:cubicBezTo>
                    <a:pt x="4340" y="20983"/>
                    <a:pt x="4384" y="21109"/>
                    <a:pt x="4740" y="21238"/>
                  </a:cubicBezTo>
                  <a:cubicBezTo>
                    <a:pt x="5157" y="21388"/>
                    <a:pt x="6901" y="21579"/>
                    <a:pt x="8616" y="21410"/>
                  </a:cubicBezTo>
                  <a:cubicBezTo>
                    <a:pt x="9573" y="21316"/>
                    <a:pt x="9262" y="21088"/>
                    <a:pt x="9262" y="20924"/>
                  </a:cubicBezTo>
                  <a:cubicBezTo>
                    <a:pt x="9262" y="20797"/>
                    <a:pt x="8777" y="20605"/>
                    <a:pt x="8729" y="20462"/>
                  </a:cubicBezTo>
                  <a:cubicBezTo>
                    <a:pt x="8662" y="20263"/>
                    <a:pt x="8662" y="20255"/>
                    <a:pt x="8452" y="20003"/>
                  </a:cubicBezTo>
                  <a:cubicBezTo>
                    <a:pt x="8358" y="19890"/>
                    <a:pt x="8447" y="19720"/>
                    <a:pt x="8673" y="19630"/>
                  </a:cubicBezTo>
                  <a:cubicBezTo>
                    <a:pt x="8793" y="19582"/>
                    <a:pt x="8893" y="19525"/>
                    <a:pt x="8893" y="19444"/>
                  </a:cubicBezTo>
                  <a:cubicBezTo>
                    <a:pt x="8893" y="19071"/>
                    <a:pt x="8716" y="18928"/>
                    <a:pt x="9231" y="17843"/>
                  </a:cubicBezTo>
                  <a:cubicBezTo>
                    <a:pt x="9398" y="17493"/>
                    <a:pt x="9563" y="17209"/>
                    <a:pt x="9831" y="16639"/>
                  </a:cubicBezTo>
                  <a:cubicBezTo>
                    <a:pt x="9933" y="16421"/>
                    <a:pt x="10283" y="15839"/>
                    <a:pt x="10503" y="15630"/>
                  </a:cubicBezTo>
                  <a:cubicBezTo>
                    <a:pt x="11512" y="14669"/>
                    <a:pt x="11887" y="13545"/>
                    <a:pt x="12148" y="12932"/>
                  </a:cubicBezTo>
                  <a:cubicBezTo>
                    <a:pt x="12172" y="12877"/>
                    <a:pt x="12414" y="12880"/>
                    <a:pt x="12430" y="12936"/>
                  </a:cubicBezTo>
                  <a:cubicBezTo>
                    <a:pt x="12780" y="14137"/>
                    <a:pt x="13727" y="15338"/>
                    <a:pt x="13281" y="16184"/>
                  </a:cubicBezTo>
                  <a:cubicBezTo>
                    <a:pt x="12690" y="17307"/>
                    <a:pt x="13044" y="19528"/>
                    <a:pt x="13158" y="19543"/>
                  </a:cubicBezTo>
                  <a:cubicBezTo>
                    <a:pt x="13176" y="19674"/>
                    <a:pt x="13757" y="19688"/>
                    <a:pt x="13620" y="19877"/>
                  </a:cubicBezTo>
                  <a:cubicBezTo>
                    <a:pt x="13329" y="20278"/>
                    <a:pt x="13681" y="20664"/>
                    <a:pt x="13681" y="20664"/>
                  </a:cubicBezTo>
                  <a:cubicBezTo>
                    <a:pt x="13681" y="20664"/>
                    <a:pt x="13666" y="20763"/>
                    <a:pt x="13656" y="20835"/>
                  </a:cubicBezTo>
                  <a:cubicBezTo>
                    <a:pt x="13649" y="20884"/>
                    <a:pt x="13740" y="20928"/>
                    <a:pt x="13881" y="20944"/>
                  </a:cubicBezTo>
                  <a:cubicBezTo>
                    <a:pt x="14272" y="20988"/>
                    <a:pt x="14917" y="20997"/>
                    <a:pt x="15691" y="21006"/>
                  </a:cubicBezTo>
                  <a:cubicBezTo>
                    <a:pt x="16612" y="21017"/>
                    <a:pt x="16505" y="21106"/>
                    <a:pt x="17911" y="21192"/>
                  </a:cubicBezTo>
                  <a:cubicBezTo>
                    <a:pt x="19317" y="21278"/>
                    <a:pt x="21435" y="21140"/>
                    <a:pt x="21489" y="21006"/>
                  </a:cubicBezTo>
                  <a:cubicBezTo>
                    <a:pt x="21544" y="20872"/>
                    <a:pt x="21403" y="20584"/>
                    <a:pt x="20510" y="20503"/>
                  </a:cubicBezTo>
                  <a:cubicBezTo>
                    <a:pt x="19862" y="20421"/>
                    <a:pt x="19211" y="20353"/>
                    <a:pt x="18890" y="20283"/>
                  </a:cubicBezTo>
                  <a:cubicBezTo>
                    <a:pt x="18569" y="20213"/>
                    <a:pt x="17923" y="19968"/>
                    <a:pt x="17537" y="19926"/>
                  </a:cubicBezTo>
                  <a:cubicBezTo>
                    <a:pt x="17436" y="19915"/>
                    <a:pt x="17738" y="19800"/>
                    <a:pt x="17655" y="19471"/>
                  </a:cubicBezTo>
                  <a:cubicBezTo>
                    <a:pt x="17565" y="19121"/>
                    <a:pt x="17504" y="18885"/>
                    <a:pt x="17403" y="17877"/>
                  </a:cubicBezTo>
                  <a:cubicBezTo>
                    <a:pt x="17380" y="17639"/>
                    <a:pt x="17098" y="16934"/>
                    <a:pt x="17701" y="15969"/>
                  </a:cubicBezTo>
                  <a:cubicBezTo>
                    <a:pt x="17936" y="15593"/>
                    <a:pt x="17842" y="14996"/>
                    <a:pt x="17906" y="14271"/>
                  </a:cubicBezTo>
                  <a:cubicBezTo>
                    <a:pt x="17989" y="13321"/>
                    <a:pt x="18057" y="12396"/>
                    <a:pt x="17588" y="11169"/>
                  </a:cubicBezTo>
                  <a:cubicBezTo>
                    <a:pt x="17224" y="10217"/>
                    <a:pt x="17134" y="9970"/>
                    <a:pt x="16655" y="9412"/>
                  </a:cubicBezTo>
                  <a:cubicBezTo>
                    <a:pt x="16766" y="9378"/>
                    <a:pt x="16824" y="9329"/>
                    <a:pt x="16804" y="9276"/>
                  </a:cubicBezTo>
                  <a:lnTo>
                    <a:pt x="16757" y="8801"/>
                  </a:lnTo>
                  <a:cubicBezTo>
                    <a:pt x="16757" y="8678"/>
                    <a:pt x="16332" y="8592"/>
                    <a:pt x="16076" y="8598"/>
                  </a:cubicBezTo>
                  <a:cubicBezTo>
                    <a:pt x="15789" y="8088"/>
                    <a:pt x="15665" y="7588"/>
                    <a:pt x="15860" y="7190"/>
                  </a:cubicBezTo>
                  <a:cubicBezTo>
                    <a:pt x="16004" y="6898"/>
                    <a:pt x="17124" y="6324"/>
                    <a:pt x="16563" y="5810"/>
                  </a:cubicBezTo>
                  <a:cubicBezTo>
                    <a:pt x="16060" y="5349"/>
                    <a:pt x="14538" y="4598"/>
                    <a:pt x="14086" y="4451"/>
                  </a:cubicBezTo>
                  <a:cubicBezTo>
                    <a:pt x="13990" y="4419"/>
                    <a:pt x="13854" y="4395"/>
                    <a:pt x="13702" y="4378"/>
                  </a:cubicBezTo>
                  <a:lnTo>
                    <a:pt x="13835" y="4375"/>
                  </a:lnTo>
                  <a:cubicBezTo>
                    <a:pt x="13835" y="4375"/>
                    <a:pt x="13193" y="4329"/>
                    <a:pt x="12979" y="4071"/>
                  </a:cubicBezTo>
                  <a:cubicBezTo>
                    <a:pt x="12827" y="3889"/>
                    <a:pt x="13287" y="3499"/>
                    <a:pt x="13502" y="3487"/>
                  </a:cubicBezTo>
                  <a:lnTo>
                    <a:pt x="14594" y="3481"/>
                  </a:lnTo>
                  <a:cubicBezTo>
                    <a:pt x="14898" y="3464"/>
                    <a:pt x="15186" y="3391"/>
                    <a:pt x="15230" y="3315"/>
                  </a:cubicBezTo>
                  <a:cubicBezTo>
                    <a:pt x="15299" y="3208"/>
                    <a:pt x="15225" y="3142"/>
                    <a:pt x="15281" y="3063"/>
                  </a:cubicBezTo>
                  <a:cubicBezTo>
                    <a:pt x="15452" y="2788"/>
                    <a:pt x="15312" y="2710"/>
                    <a:pt x="15353" y="2627"/>
                  </a:cubicBezTo>
                  <a:cubicBezTo>
                    <a:pt x="15820" y="2557"/>
                    <a:pt x="15884" y="2491"/>
                    <a:pt x="15794" y="2419"/>
                  </a:cubicBezTo>
                  <a:cubicBezTo>
                    <a:pt x="15727" y="2366"/>
                    <a:pt x="14872" y="2184"/>
                    <a:pt x="14866" y="2036"/>
                  </a:cubicBezTo>
                  <a:cubicBezTo>
                    <a:pt x="15026" y="1794"/>
                    <a:pt x="14994" y="1645"/>
                    <a:pt x="14871" y="1531"/>
                  </a:cubicBezTo>
                  <a:lnTo>
                    <a:pt x="15753" y="1482"/>
                  </a:lnTo>
                  <a:cubicBezTo>
                    <a:pt x="15870" y="1476"/>
                    <a:pt x="15910" y="1427"/>
                    <a:pt x="15819" y="1402"/>
                  </a:cubicBezTo>
                  <a:cubicBezTo>
                    <a:pt x="15690" y="1366"/>
                    <a:pt x="15532" y="1341"/>
                    <a:pt x="15363" y="1328"/>
                  </a:cubicBezTo>
                  <a:cubicBezTo>
                    <a:pt x="15144" y="1312"/>
                    <a:pt x="14898" y="1283"/>
                    <a:pt x="14804" y="1234"/>
                  </a:cubicBezTo>
                  <a:cubicBezTo>
                    <a:pt x="14643" y="1150"/>
                    <a:pt x="14402" y="722"/>
                    <a:pt x="13625" y="466"/>
                  </a:cubicBezTo>
                  <a:cubicBezTo>
                    <a:pt x="13071" y="283"/>
                    <a:pt x="12369" y="143"/>
                    <a:pt x="11856" y="153"/>
                  </a:cubicBezTo>
                  <a:cubicBezTo>
                    <a:pt x="11633" y="-21"/>
                    <a:pt x="10930" y="-4"/>
                    <a:pt x="10482" y="4"/>
                  </a:cubicBezTo>
                  <a:close/>
                  <a:moveTo>
                    <a:pt x="5930" y="6548"/>
                  </a:moveTo>
                  <a:cubicBezTo>
                    <a:pt x="6039" y="6555"/>
                    <a:pt x="6140" y="6580"/>
                    <a:pt x="6186" y="6618"/>
                  </a:cubicBezTo>
                  <a:cubicBezTo>
                    <a:pt x="6367" y="6769"/>
                    <a:pt x="6586" y="7007"/>
                    <a:pt x="6806" y="7234"/>
                  </a:cubicBezTo>
                  <a:cubicBezTo>
                    <a:pt x="7264" y="7707"/>
                    <a:pt x="7616" y="7931"/>
                    <a:pt x="7370" y="8261"/>
                  </a:cubicBezTo>
                  <a:cubicBezTo>
                    <a:pt x="7183" y="8513"/>
                    <a:pt x="6811" y="8858"/>
                    <a:pt x="6811" y="8858"/>
                  </a:cubicBezTo>
                  <a:cubicBezTo>
                    <a:pt x="6133" y="8858"/>
                    <a:pt x="5842" y="8976"/>
                    <a:pt x="5807" y="8982"/>
                  </a:cubicBezTo>
                  <a:cubicBezTo>
                    <a:pt x="5454" y="9049"/>
                    <a:pt x="4889" y="9001"/>
                    <a:pt x="4628" y="8895"/>
                  </a:cubicBezTo>
                  <a:cubicBezTo>
                    <a:pt x="3966" y="8628"/>
                    <a:pt x="3934" y="8067"/>
                    <a:pt x="3541" y="7536"/>
                  </a:cubicBezTo>
                  <a:lnTo>
                    <a:pt x="4340" y="7206"/>
                  </a:lnTo>
                  <a:cubicBezTo>
                    <a:pt x="4497" y="7127"/>
                    <a:pt x="4533" y="7041"/>
                    <a:pt x="4479" y="6981"/>
                  </a:cubicBezTo>
                  <a:cubicBezTo>
                    <a:pt x="4980" y="6802"/>
                    <a:pt x="5361" y="6668"/>
                    <a:pt x="5612" y="6581"/>
                  </a:cubicBezTo>
                  <a:cubicBezTo>
                    <a:pt x="5699" y="6551"/>
                    <a:pt x="5820" y="6541"/>
                    <a:pt x="5930" y="6548"/>
                  </a:cubicBezTo>
                  <a:close/>
                </a:path>
              </a:pathLst>
            </a:custGeom>
            <a:solidFill>
              <a:srgbClr val="3365A2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56" name="Woman Walking">
              <a:extLst>
                <a:ext uri="{FF2B5EF4-FFF2-40B4-BE49-F238E27FC236}">
                  <a16:creationId xmlns:a16="http://schemas.microsoft.com/office/drawing/2014/main" id="{ECE696F9-6A0E-9948-0315-845FAE123CC3}"/>
                </a:ext>
              </a:extLst>
            </p:cNvPr>
            <p:cNvSpPr/>
            <p:nvPr/>
          </p:nvSpPr>
          <p:spPr>
            <a:xfrm flipH="1">
              <a:off x="4814326" y="4560332"/>
              <a:ext cx="427200" cy="92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576" extrusionOk="0">
                  <a:moveTo>
                    <a:pt x="9897" y="1"/>
                  </a:moveTo>
                  <a:cubicBezTo>
                    <a:pt x="9630" y="7"/>
                    <a:pt x="9372" y="26"/>
                    <a:pt x="9182" y="69"/>
                  </a:cubicBezTo>
                  <a:cubicBezTo>
                    <a:pt x="9135" y="80"/>
                    <a:pt x="9054" y="84"/>
                    <a:pt x="9019" y="79"/>
                  </a:cubicBezTo>
                  <a:cubicBezTo>
                    <a:pt x="8811" y="30"/>
                    <a:pt x="8555" y="53"/>
                    <a:pt x="8347" y="96"/>
                  </a:cubicBezTo>
                  <a:cubicBezTo>
                    <a:pt x="8000" y="166"/>
                    <a:pt x="6312" y="580"/>
                    <a:pt x="5745" y="2041"/>
                  </a:cubicBezTo>
                  <a:cubicBezTo>
                    <a:pt x="5468" y="2763"/>
                    <a:pt x="5722" y="2892"/>
                    <a:pt x="5399" y="3258"/>
                  </a:cubicBezTo>
                  <a:cubicBezTo>
                    <a:pt x="5098" y="3603"/>
                    <a:pt x="4797" y="3938"/>
                    <a:pt x="4936" y="4396"/>
                  </a:cubicBezTo>
                  <a:cubicBezTo>
                    <a:pt x="5029" y="4698"/>
                    <a:pt x="5572" y="4957"/>
                    <a:pt x="5572" y="4962"/>
                  </a:cubicBezTo>
                  <a:cubicBezTo>
                    <a:pt x="4994" y="5501"/>
                    <a:pt x="4243" y="6928"/>
                    <a:pt x="4000" y="7424"/>
                  </a:cubicBezTo>
                  <a:cubicBezTo>
                    <a:pt x="3757" y="7920"/>
                    <a:pt x="3550" y="8372"/>
                    <a:pt x="3238" y="9988"/>
                  </a:cubicBezTo>
                  <a:cubicBezTo>
                    <a:pt x="3192" y="10247"/>
                    <a:pt x="3122" y="10431"/>
                    <a:pt x="3007" y="10630"/>
                  </a:cubicBezTo>
                  <a:cubicBezTo>
                    <a:pt x="2937" y="10732"/>
                    <a:pt x="2464" y="10899"/>
                    <a:pt x="2302" y="11066"/>
                  </a:cubicBezTo>
                  <a:cubicBezTo>
                    <a:pt x="2186" y="11179"/>
                    <a:pt x="2023" y="11524"/>
                    <a:pt x="1977" y="11708"/>
                  </a:cubicBezTo>
                  <a:cubicBezTo>
                    <a:pt x="1954" y="11815"/>
                    <a:pt x="1991" y="11853"/>
                    <a:pt x="2060" y="11950"/>
                  </a:cubicBezTo>
                  <a:cubicBezTo>
                    <a:pt x="2095" y="12004"/>
                    <a:pt x="2094" y="11993"/>
                    <a:pt x="2186" y="12031"/>
                  </a:cubicBezTo>
                  <a:cubicBezTo>
                    <a:pt x="2233" y="12053"/>
                    <a:pt x="2303" y="12032"/>
                    <a:pt x="2291" y="12048"/>
                  </a:cubicBezTo>
                  <a:cubicBezTo>
                    <a:pt x="2280" y="12075"/>
                    <a:pt x="2384" y="12224"/>
                    <a:pt x="2522" y="12230"/>
                  </a:cubicBezTo>
                  <a:cubicBezTo>
                    <a:pt x="2684" y="12235"/>
                    <a:pt x="2741" y="12241"/>
                    <a:pt x="2833" y="12305"/>
                  </a:cubicBezTo>
                  <a:cubicBezTo>
                    <a:pt x="3053" y="12446"/>
                    <a:pt x="3330" y="12467"/>
                    <a:pt x="3422" y="12381"/>
                  </a:cubicBezTo>
                  <a:cubicBezTo>
                    <a:pt x="3549" y="12263"/>
                    <a:pt x="3573" y="12149"/>
                    <a:pt x="3585" y="12139"/>
                  </a:cubicBezTo>
                  <a:cubicBezTo>
                    <a:pt x="3619" y="12085"/>
                    <a:pt x="3609" y="12075"/>
                    <a:pt x="3632" y="12102"/>
                  </a:cubicBezTo>
                  <a:cubicBezTo>
                    <a:pt x="3736" y="12247"/>
                    <a:pt x="3976" y="12317"/>
                    <a:pt x="4069" y="12193"/>
                  </a:cubicBezTo>
                  <a:cubicBezTo>
                    <a:pt x="4104" y="12139"/>
                    <a:pt x="4034" y="12144"/>
                    <a:pt x="4069" y="12053"/>
                  </a:cubicBezTo>
                  <a:cubicBezTo>
                    <a:pt x="4092" y="11977"/>
                    <a:pt x="4208" y="11740"/>
                    <a:pt x="4347" y="11438"/>
                  </a:cubicBezTo>
                  <a:cubicBezTo>
                    <a:pt x="4486" y="11142"/>
                    <a:pt x="4383" y="10895"/>
                    <a:pt x="4336" y="10674"/>
                  </a:cubicBezTo>
                  <a:cubicBezTo>
                    <a:pt x="4313" y="10571"/>
                    <a:pt x="4708" y="10005"/>
                    <a:pt x="4893" y="9719"/>
                  </a:cubicBezTo>
                  <a:cubicBezTo>
                    <a:pt x="5078" y="9433"/>
                    <a:pt x="5456" y="8588"/>
                    <a:pt x="5630" y="8195"/>
                  </a:cubicBezTo>
                  <a:cubicBezTo>
                    <a:pt x="5803" y="7796"/>
                    <a:pt x="6327" y="7425"/>
                    <a:pt x="6569" y="7198"/>
                  </a:cubicBezTo>
                  <a:cubicBezTo>
                    <a:pt x="6650" y="7408"/>
                    <a:pt x="6718" y="7806"/>
                    <a:pt x="6591" y="8210"/>
                  </a:cubicBezTo>
                  <a:cubicBezTo>
                    <a:pt x="6371" y="8911"/>
                    <a:pt x="5376" y="9639"/>
                    <a:pt x="5388" y="9628"/>
                  </a:cubicBezTo>
                  <a:lnTo>
                    <a:pt x="5482" y="9731"/>
                  </a:lnTo>
                  <a:cubicBezTo>
                    <a:pt x="5389" y="9865"/>
                    <a:pt x="5190" y="10053"/>
                    <a:pt x="5167" y="10307"/>
                  </a:cubicBezTo>
                  <a:cubicBezTo>
                    <a:pt x="5133" y="11007"/>
                    <a:pt x="5608" y="11481"/>
                    <a:pt x="5608" y="11573"/>
                  </a:cubicBezTo>
                  <a:cubicBezTo>
                    <a:pt x="5608" y="11697"/>
                    <a:pt x="5283" y="12462"/>
                    <a:pt x="5052" y="13243"/>
                  </a:cubicBezTo>
                  <a:cubicBezTo>
                    <a:pt x="4971" y="13534"/>
                    <a:pt x="4960" y="14849"/>
                    <a:pt x="4636" y="15291"/>
                  </a:cubicBezTo>
                  <a:cubicBezTo>
                    <a:pt x="4393" y="15636"/>
                    <a:pt x="3700" y="15793"/>
                    <a:pt x="3007" y="16763"/>
                  </a:cubicBezTo>
                  <a:cubicBezTo>
                    <a:pt x="2463" y="17528"/>
                    <a:pt x="982" y="19521"/>
                    <a:pt x="936" y="19602"/>
                  </a:cubicBezTo>
                  <a:cubicBezTo>
                    <a:pt x="913" y="19645"/>
                    <a:pt x="1077" y="19666"/>
                    <a:pt x="1077" y="19666"/>
                  </a:cubicBezTo>
                  <a:cubicBezTo>
                    <a:pt x="1042" y="19784"/>
                    <a:pt x="578" y="19952"/>
                    <a:pt x="416" y="20055"/>
                  </a:cubicBezTo>
                  <a:cubicBezTo>
                    <a:pt x="115" y="20243"/>
                    <a:pt x="94" y="20318"/>
                    <a:pt x="37" y="20469"/>
                  </a:cubicBezTo>
                  <a:cubicBezTo>
                    <a:pt x="-21" y="20609"/>
                    <a:pt x="-35" y="20674"/>
                    <a:pt x="185" y="20733"/>
                  </a:cubicBezTo>
                  <a:cubicBezTo>
                    <a:pt x="393" y="20792"/>
                    <a:pt x="1098" y="21019"/>
                    <a:pt x="1283" y="21003"/>
                  </a:cubicBezTo>
                  <a:cubicBezTo>
                    <a:pt x="1803" y="20959"/>
                    <a:pt x="2603" y="21370"/>
                    <a:pt x="3043" y="21477"/>
                  </a:cubicBezTo>
                  <a:cubicBezTo>
                    <a:pt x="3436" y="21596"/>
                    <a:pt x="3827" y="21573"/>
                    <a:pt x="4289" y="21573"/>
                  </a:cubicBezTo>
                  <a:cubicBezTo>
                    <a:pt x="4891" y="21579"/>
                    <a:pt x="5261" y="21573"/>
                    <a:pt x="5735" y="21573"/>
                  </a:cubicBezTo>
                  <a:cubicBezTo>
                    <a:pt x="6001" y="21573"/>
                    <a:pt x="6083" y="21488"/>
                    <a:pt x="5944" y="21380"/>
                  </a:cubicBezTo>
                  <a:cubicBezTo>
                    <a:pt x="5852" y="21304"/>
                    <a:pt x="4763" y="21084"/>
                    <a:pt x="4705" y="21073"/>
                  </a:cubicBezTo>
                  <a:cubicBezTo>
                    <a:pt x="4358" y="20960"/>
                    <a:pt x="3791" y="20555"/>
                    <a:pt x="3491" y="20415"/>
                  </a:cubicBezTo>
                  <a:cubicBezTo>
                    <a:pt x="3329" y="20345"/>
                    <a:pt x="3065" y="20253"/>
                    <a:pt x="2996" y="20146"/>
                  </a:cubicBezTo>
                  <a:cubicBezTo>
                    <a:pt x="2973" y="20119"/>
                    <a:pt x="3040" y="19947"/>
                    <a:pt x="3028" y="19947"/>
                  </a:cubicBezTo>
                  <a:cubicBezTo>
                    <a:pt x="3028" y="19947"/>
                    <a:pt x="3135" y="19974"/>
                    <a:pt x="3285" y="19947"/>
                  </a:cubicBezTo>
                  <a:cubicBezTo>
                    <a:pt x="3331" y="19941"/>
                    <a:pt x="3551" y="19688"/>
                    <a:pt x="3863" y="19435"/>
                  </a:cubicBezTo>
                  <a:cubicBezTo>
                    <a:pt x="4649" y="18788"/>
                    <a:pt x="4428" y="18918"/>
                    <a:pt x="5735" y="17706"/>
                  </a:cubicBezTo>
                  <a:cubicBezTo>
                    <a:pt x="6139" y="17328"/>
                    <a:pt x="7006" y="16644"/>
                    <a:pt x="7422" y="16283"/>
                  </a:cubicBezTo>
                  <a:cubicBezTo>
                    <a:pt x="7653" y="16083"/>
                    <a:pt x="8257" y="15334"/>
                    <a:pt x="8546" y="15027"/>
                  </a:cubicBezTo>
                  <a:cubicBezTo>
                    <a:pt x="8696" y="14865"/>
                    <a:pt x="9237" y="14116"/>
                    <a:pt x="9503" y="13567"/>
                  </a:cubicBezTo>
                  <a:cubicBezTo>
                    <a:pt x="9561" y="13453"/>
                    <a:pt x="9598" y="13539"/>
                    <a:pt x="9760" y="13658"/>
                  </a:cubicBezTo>
                  <a:cubicBezTo>
                    <a:pt x="9864" y="13733"/>
                    <a:pt x="11700" y="14838"/>
                    <a:pt x="12278" y="15399"/>
                  </a:cubicBezTo>
                  <a:cubicBezTo>
                    <a:pt x="12440" y="15555"/>
                    <a:pt x="12591" y="15716"/>
                    <a:pt x="12614" y="15889"/>
                  </a:cubicBezTo>
                  <a:cubicBezTo>
                    <a:pt x="12788" y="16869"/>
                    <a:pt x="12825" y="17452"/>
                    <a:pt x="13275" y="18012"/>
                  </a:cubicBezTo>
                  <a:cubicBezTo>
                    <a:pt x="13703" y="18551"/>
                    <a:pt x="14927" y="20200"/>
                    <a:pt x="14974" y="20243"/>
                  </a:cubicBezTo>
                  <a:cubicBezTo>
                    <a:pt x="15020" y="20286"/>
                    <a:pt x="15021" y="20357"/>
                    <a:pt x="15125" y="20346"/>
                  </a:cubicBezTo>
                  <a:cubicBezTo>
                    <a:pt x="15287" y="20330"/>
                    <a:pt x="15331" y="20319"/>
                    <a:pt x="15331" y="20319"/>
                  </a:cubicBezTo>
                  <a:cubicBezTo>
                    <a:pt x="15343" y="20341"/>
                    <a:pt x="15402" y="20475"/>
                    <a:pt x="15378" y="20674"/>
                  </a:cubicBezTo>
                  <a:cubicBezTo>
                    <a:pt x="15344" y="20874"/>
                    <a:pt x="15297" y="20944"/>
                    <a:pt x="15331" y="21127"/>
                  </a:cubicBezTo>
                  <a:cubicBezTo>
                    <a:pt x="15389" y="21413"/>
                    <a:pt x="15516" y="21461"/>
                    <a:pt x="15747" y="21568"/>
                  </a:cubicBezTo>
                  <a:cubicBezTo>
                    <a:pt x="15793" y="21585"/>
                    <a:pt x="16547" y="21536"/>
                    <a:pt x="16871" y="21515"/>
                  </a:cubicBezTo>
                  <a:cubicBezTo>
                    <a:pt x="16940" y="21509"/>
                    <a:pt x="17043" y="21418"/>
                    <a:pt x="17239" y="21407"/>
                  </a:cubicBezTo>
                  <a:cubicBezTo>
                    <a:pt x="17655" y="21385"/>
                    <a:pt x="18189" y="21440"/>
                    <a:pt x="19068" y="21343"/>
                  </a:cubicBezTo>
                  <a:cubicBezTo>
                    <a:pt x="20016" y="21235"/>
                    <a:pt x="20315" y="21180"/>
                    <a:pt x="20824" y="21062"/>
                  </a:cubicBezTo>
                  <a:cubicBezTo>
                    <a:pt x="21448" y="20884"/>
                    <a:pt x="21565" y="20680"/>
                    <a:pt x="21207" y="20615"/>
                  </a:cubicBezTo>
                  <a:cubicBezTo>
                    <a:pt x="21033" y="20583"/>
                    <a:pt x="20651" y="20631"/>
                    <a:pt x="20235" y="20615"/>
                  </a:cubicBezTo>
                  <a:cubicBezTo>
                    <a:pt x="19795" y="20594"/>
                    <a:pt x="18592" y="20502"/>
                    <a:pt x="18106" y="20427"/>
                  </a:cubicBezTo>
                  <a:cubicBezTo>
                    <a:pt x="17968" y="20405"/>
                    <a:pt x="17851" y="20400"/>
                    <a:pt x="17713" y="20319"/>
                  </a:cubicBezTo>
                  <a:cubicBezTo>
                    <a:pt x="17678" y="20297"/>
                    <a:pt x="17563" y="20243"/>
                    <a:pt x="17528" y="20221"/>
                  </a:cubicBezTo>
                  <a:cubicBezTo>
                    <a:pt x="17505" y="20205"/>
                    <a:pt x="17320" y="20049"/>
                    <a:pt x="17297" y="20028"/>
                  </a:cubicBezTo>
                  <a:cubicBezTo>
                    <a:pt x="17470" y="19995"/>
                    <a:pt x="17505" y="19984"/>
                    <a:pt x="17470" y="19925"/>
                  </a:cubicBezTo>
                  <a:cubicBezTo>
                    <a:pt x="17424" y="19833"/>
                    <a:pt x="16420" y="17203"/>
                    <a:pt x="15993" y="15894"/>
                  </a:cubicBezTo>
                  <a:cubicBezTo>
                    <a:pt x="15946" y="15737"/>
                    <a:pt x="15887" y="15577"/>
                    <a:pt x="15841" y="15426"/>
                  </a:cubicBezTo>
                  <a:cubicBezTo>
                    <a:pt x="15748" y="15092"/>
                    <a:pt x="15737" y="14854"/>
                    <a:pt x="15552" y="14574"/>
                  </a:cubicBezTo>
                  <a:cubicBezTo>
                    <a:pt x="15355" y="14272"/>
                    <a:pt x="14117" y="12597"/>
                    <a:pt x="12903" y="11320"/>
                  </a:cubicBezTo>
                  <a:cubicBezTo>
                    <a:pt x="12429" y="10825"/>
                    <a:pt x="11839" y="10457"/>
                    <a:pt x="11758" y="9724"/>
                  </a:cubicBezTo>
                  <a:cubicBezTo>
                    <a:pt x="11723" y="9390"/>
                    <a:pt x="11853" y="9057"/>
                    <a:pt x="11899" y="8901"/>
                  </a:cubicBezTo>
                  <a:cubicBezTo>
                    <a:pt x="11968" y="8669"/>
                    <a:pt x="12105" y="8389"/>
                    <a:pt x="12105" y="8389"/>
                  </a:cubicBezTo>
                  <a:cubicBezTo>
                    <a:pt x="12105" y="8389"/>
                    <a:pt x="12119" y="8502"/>
                    <a:pt x="12361" y="8609"/>
                  </a:cubicBezTo>
                  <a:cubicBezTo>
                    <a:pt x="12604" y="8717"/>
                    <a:pt x="12602" y="8711"/>
                    <a:pt x="12914" y="8835"/>
                  </a:cubicBezTo>
                  <a:cubicBezTo>
                    <a:pt x="13619" y="9126"/>
                    <a:pt x="16360" y="9865"/>
                    <a:pt x="16383" y="9956"/>
                  </a:cubicBezTo>
                  <a:cubicBezTo>
                    <a:pt x="16406" y="10053"/>
                    <a:pt x="16708" y="10259"/>
                    <a:pt x="17055" y="10382"/>
                  </a:cubicBezTo>
                  <a:cubicBezTo>
                    <a:pt x="17402" y="10501"/>
                    <a:pt x="17517" y="10516"/>
                    <a:pt x="17586" y="10581"/>
                  </a:cubicBezTo>
                  <a:cubicBezTo>
                    <a:pt x="17667" y="10673"/>
                    <a:pt x="18153" y="10711"/>
                    <a:pt x="18280" y="10728"/>
                  </a:cubicBezTo>
                  <a:cubicBezTo>
                    <a:pt x="18557" y="10760"/>
                    <a:pt x="18893" y="10489"/>
                    <a:pt x="19089" y="10478"/>
                  </a:cubicBezTo>
                  <a:cubicBezTo>
                    <a:pt x="19216" y="10468"/>
                    <a:pt x="19355" y="10398"/>
                    <a:pt x="19378" y="10253"/>
                  </a:cubicBezTo>
                  <a:cubicBezTo>
                    <a:pt x="19390" y="10167"/>
                    <a:pt x="19391" y="10000"/>
                    <a:pt x="19194" y="9929"/>
                  </a:cubicBezTo>
                  <a:cubicBezTo>
                    <a:pt x="18986" y="9859"/>
                    <a:pt x="18638" y="9736"/>
                    <a:pt x="18395" y="9704"/>
                  </a:cubicBezTo>
                  <a:cubicBezTo>
                    <a:pt x="18176" y="9672"/>
                    <a:pt x="17865" y="9649"/>
                    <a:pt x="17391" y="9535"/>
                  </a:cubicBezTo>
                  <a:cubicBezTo>
                    <a:pt x="17021" y="9444"/>
                    <a:pt x="16892" y="9390"/>
                    <a:pt x="16556" y="9207"/>
                  </a:cubicBezTo>
                  <a:cubicBezTo>
                    <a:pt x="14406" y="8065"/>
                    <a:pt x="13599" y="7769"/>
                    <a:pt x="13333" y="7688"/>
                  </a:cubicBezTo>
                  <a:cubicBezTo>
                    <a:pt x="13148" y="7634"/>
                    <a:pt x="12939" y="7472"/>
                    <a:pt x="12766" y="7272"/>
                  </a:cubicBezTo>
                  <a:cubicBezTo>
                    <a:pt x="12766" y="7251"/>
                    <a:pt x="12905" y="6724"/>
                    <a:pt x="13113" y="6476"/>
                  </a:cubicBezTo>
                  <a:cubicBezTo>
                    <a:pt x="13217" y="6347"/>
                    <a:pt x="13263" y="6120"/>
                    <a:pt x="13229" y="6018"/>
                  </a:cubicBezTo>
                  <a:cubicBezTo>
                    <a:pt x="13171" y="5856"/>
                    <a:pt x="13090" y="5743"/>
                    <a:pt x="12871" y="5619"/>
                  </a:cubicBezTo>
                  <a:cubicBezTo>
                    <a:pt x="12408" y="5371"/>
                    <a:pt x="12024" y="5118"/>
                    <a:pt x="11527" y="4881"/>
                  </a:cubicBezTo>
                  <a:cubicBezTo>
                    <a:pt x="11469" y="4854"/>
                    <a:pt x="11145" y="4606"/>
                    <a:pt x="11064" y="4504"/>
                  </a:cubicBezTo>
                  <a:cubicBezTo>
                    <a:pt x="10925" y="4332"/>
                    <a:pt x="10871" y="4142"/>
                    <a:pt x="10558" y="4007"/>
                  </a:cubicBezTo>
                  <a:cubicBezTo>
                    <a:pt x="10512" y="3986"/>
                    <a:pt x="10430" y="3921"/>
                    <a:pt x="10407" y="3894"/>
                  </a:cubicBezTo>
                  <a:cubicBezTo>
                    <a:pt x="10326" y="3771"/>
                    <a:pt x="10428" y="3619"/>
                    <a:pt x="10486" y="3500"/>
                  </a:cubicBezTo>
                  <a:cubicBezTo>
                    <a:pt x="10579" y="3306"/>
                    <a:pt x="10637" y="3254"/>
                    <a:pt x="10880" y="3130"/>
                  </a:cubicBezTo>
                  <a:cubicBezTo>
                    <a:pt x="10938" y="3098"/>
                    <a:pt x="11076" y="3065"/>
                    <a:pt x="11285" y="3076"/>
                  </a:cubicBezTo>
                  <a:cubicBezTo>
                    <a:pt x="11666" y="3098"/>
                    <a:pt x="11746" y="3119"/>
                    <a:pt x="12105" y="3086"/>
                  </a:cubicBezTo>
                  <a:cubicBezTo>
                    <a:pt x="12440" y="3059"/>
                    <a:pt x="12463" y="2898"/>
                    <a:pt x="12452" y="2817"/>
                  </a:cubicBezTo>
                  <a:cubicBezTo>
                    <a:pt x="12417" y="2634"/>
                    <a:pt x="12764" y="2704"/>
                    <a:pt x="12567" y="2520"/>
                  </a:cubicBezTo>
                  <a:cubicBezTo>
                    <a:pt x="12544" y="2499"/>
                    <a:pt x="12776" y="2504"/>
                    <a:pt x="12730" y="2391"/>
                  </a:cubicBezTo>
                  <a:cubicBezTo>
                    <a:pt x="12672" y="2245"/>
                    <a:pt x="12707" y="2187"/>
                    <a:pt x="12846" y="2165"/>
                  </a:cubicBezTo>
                  <a:cubicBezTo>
                    <a:pt x="13123" y="2122"/>
                    <a:pt x="13159" y="1997"/>
                    <a:pt x="13055" y="1938"/>
                  </a:cubicBezTo>
                  <a:cubicBezTo>
                    <a:pt x="12963" y="1889"/>
                    <a:pt x="12891" y="1847"/>
                    <a:pt x="12799" y="1798"/>
                  </a:cubicBezTo>
                  <a:cubicBezTo>
                    <a:pt x="12729" y="1766"/>
                    <a:pt x="12674" y="1723"/>
                    <a:pt x="12650" y="1680"/>
                  </a:cubicBezTo>
                  <a:cubicBezTo>
                    <a:pt x="12569" y="1519"/>
                    <a:pt x="12663" y="1336"/>
                    <a:pt x="12640" y="1163"/>
                  </a:cubicBezTo>
                  <a:cubicBezTo>
                    <a:pt x="12593" y="808"/>
                    <a:pt x="12419" y="726"/>
                    <a:pt x="12246" y="554"/>
                  </a:cubicBezTo>
                  <a:cubicBezTo>
                    <a:pt x="12246" y="489"/>
                    <a:pt x="12223" y="397"/>
                    <a:pt x="12177" y="370"/>
                  </a:cubicBezTo>
                  <a:cubicBezTo>
                    <a:pt x="11853" y="155"/>
                    <a:pt x="11229" y="42"/>
                    <a:pt x="10674" y="15"/>
                  </a:cubicBezTo>
                  <a:cubicBezTo>
                    <a:pt x="10443" y="4"/>
                    <a:pt x="10164" y="-4"/>
                    <a:pt x="9897" y="1"/>
                  </a:cubicBezTo>
                  <a:close/>
                </a:path>
              </a:pathLst>
            </a:custGeom>
            <a:solidFill>
              <a:srgbClr val="3365A2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57" name="Infant Crawling">
              <a:extLst>
                <a:ext uri="{FF2B5EF4-FFF2-40B4-BE49-F238E27FC236}">
                  <a16:creationId xmlns:a16="http://schemas.microsoft.com/office/drawing/2014/main" id="{68E3BADC-53D6-0C6D-37F1-144910E3BB27}"/>
                </a:ext>
              </a:extLst>
            </p:cNvPr>
            <p:cNvSpPr/>
            <p:nvPr/>
          </p:nvSpPr>
          <p:spPr>
            <a:xfrm flipH="1">
              <a:off x="4840149" y="5603004"/>
              <a:ext cx="358334" cy="26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192" extrusionOk="0">
                  <a:moveTo>
                    <a:pt x="17338" y="0"/>
                  </a:moveTo>
                  <a:cubicBezTo>
                    <a:pt x="17184" y="-1"/>
                    <a:pt x="17026" y="7"/>
                    <a:pt x="16863" y="24"/>
                  </a:cubicBezTo>
                  <a:cubicBezTo>
                    <a:pt x="14606" y="265"/>
                    <a:pt x="14522" y="3352"/>
                    <a:pt x="14539" y="4168"/>
                  </a:cubicBezTo>
                  <a:cubicBezTo>
                    <a:pt x="14541" y="4260"/>
                    <a:pt x="14481" y="4330"/>
                    <a:pt x="14411" y="4320"/>
                  </a:cubicBezTo>
                  <a:cubicBezTo>
                    <a:pt x="14232" y="4292"/>
                    <a:pt x="13926" y="4358"/>
                    <a:pt x="13804" y="5056"/>
                  </a:cubicBezTo>
                  <a:cubicBezTo>
                    <a:pt x="13742" y="5414"/>
                    <a:pt x="13780" y="5842"/>
                    <a:pt x="13857" y="6244"/>
                  </a:cubicBezTo>
                  <a:cubicBezTo>
                    <a:pt x="13883" y="6381"/>
                    <a:pt x="13856" y="6527"/>
                    <a:pt x="13779" y="6627"/>
                  </a:cubicBezTo>
                  <a:cubicBezTo>
                    <a:pt x="12987" y="7643"/>
                    <a:pt x="10776" y="8319"/>
                    <a:pt x="8310" y="8841"/>
                  </a:cubicBezTo>
                  <a:cubicBezTo>
                    <a:pt x="8211" y="8862"/>
                    <a:pt x="8112" y="8810"/>
                    <a:pt x="8054" y="8703"/>
                  </a:cubicBezTo>
                  <a:cubicBezTo>
                    <a:pt x="7971" y="8549"/>
                    <a:pt x="7886" y="8424"/>
                    <a:pt x="7798" y="8336"/>
                  </a:cubicBezTo>
                  <a:cubicBezTo>
                    <a:pt x="7727" y="8264"/>
                    <a:pt x="7633" y="8237"/>
                    <a:pt x="7545" y="8261"/>
                  </a:cubicBezTo>
                  <a:cubicBezTo>
                    <a:pt x="7040" y="8396"/>
                    <a:pt x="6790" y="8497"/>
                    <a:pt x="6586" y="8791"/>
                  </a:cubicBezTo>
                  <a:cubicBezTo>
                    <a:pt x="6506" y="8905"/>
                    <a:pt x="6372" y="8930"/>
                    <a:pt x="6258" y="8890"/>
                  </a:cubicBezTo>
                  <a:cubicBezTo>
                    <a:pt x="6044" y="8815"/>
                    <a:pt x="5602" y="8774"/>
                    <a:pt x="4759" y="9083"/>
                  </a:cubicBezTo>
                  <a:cubicBezTo>
                    <a:pt x="3289" y="9623"/>
                    <a:pt x="1479" y="12638"/>
                    <a:pt x="3692" y="17008"/>
                  </a:cubicBezTo>
                  <a:cubicBezTo>
                    <a:pt x="3742" y="17106"/>
                    <a:pt x="3660" y="17226"/>
                    <a:pt x="3580" y="17173"/>
                  </a:cubicBezTo>
                  <a:cubicBezTo>
                    <a:pt x="3480" y="17107"/>
                    <a:pt x="3373" y="17049"/>
                    <a:pt x="3248" y="17008"/>
                  </a:cubicBezTo>
                  <a:cubicBezTo>
                    <a:pt x="2672" y="16817"/>
                    <a:pt x="2147" y="17532"/>
                    <a:pt x="2066" y="18125"/>
                  </a:cubicBezTo>
                  <a:cubicBezTo>
                    <a:pt x="1985" y="18717"/>
                    <a:pt x="1466" y="19287"/>
                    <a:pt x="1030" y="19447"/>
                  </a:cubicBezTo>
                  <a:cubicBezTo>
                    <a:pt x="745" y="19551"/>
                    <a:pt x="601" y="19831"/>
                    <a:pt x="536" y="20012"/>
                  </a:cubicBezTo>
                  <a:cubicBezTo>
                    <a:pt x="504" y="20099"/>
                    <a:pt x="434" y="20154"/>
                    <a:pt x="361" y="20146"/>
                  </a:cubicBezTo>
                  <a:cubicBezTo>
                    <a:pt x="216" y="20131"/>
                    <a:pt x="0" y="20176"/>
                    <a:pt x="0" y="20586"/>
                  </a:cubicBezTo>
                  <a:cubicBezTo>
                    <a:pt x="0" y="21201"/>
                    <a:pt x="1520" y="21134"/>
                    <a:pt x="2353" y="21134"/>
                  </a:cubicBezTo>
                  <a:cubicBezTo>
                    <a:pt x="3186" y="21134"/>
                    <a:pt x="3178" y="20359"/>
                    <a:pt x="3531" y="20359"/>
                  </a:cubicBezTo>
                  <a:cubicBezTo>
                    <a:pt x="3884" y="20359"/>
                    <a:pt x="4908" y="21156"/>
                    <a:pt x="5956" y="21156"/>
                  </a:cubicBezTo>
                  <a:cubicBezTo>
                    <a:pt x="7004" y="21156"/>
                    <a:pt x="5747" y="21156"/>
                    <a:pt x="9170" y="21156"/>
                  </a:cubicBezTo>
                  <a:cubicBezTo>
                    <a:pt x="10984" y="21156"/>
                    <a:pt x="10988" y="19548"/>
                    <a:pt x="10592" y="18037"/>
                  </a:cubicBezTo>
                  <a:cubicBezTo>
                    <a:pt x="10553" y="17888"/>
                    <a:pt x="10642" y="17734"/>
                    <a:pt x="10762" y="17742"/>
                  </a:cubicBezTo>
                  <a:cubicBezTo>
                    <a:pt x="11100" y="17764"/>
                    <a:pt x="11458" y="17753"/>
                    <a:pt x="11826" y="17689"/>
                  </a:cubicBezTo>
                  <a:cubicBezTo>
                    <a:pt x="11915" y="17674"/>
                    <a:pt x="11999" y="17751"/>
                    <a:pt x="12016" y="17868"/>
                  </a:cubicBezTo>
                  <a:cubicBezTo>
                    <a:pt x="12285" y="19718"/>
                    <a:pt x="13061" y="21599"/>
                    <a:pt x="14512" y="21048"/>
                  </a:cubicBezTo>
                  <a:cubicBezTo>
                    <a:pt x="15083" y="21296"/>
                    <a:pt x="15499" y="21198"/>
                    <a:pt x="15749" y="20949"/>
                  </a:cubicBezTo>
                  <a:cubicBezTo>
                    <a:pt x="16298" y="21270"/>
                    <a:pt x="16674" y="20792"/>
                    <a:pt x="16356" y="20439"/>
                  </a:cubicBezTo>
                  <a:cubicBezTo>
                    <a:pt x="16054" y="20103"/>
                    <a:pt x="15486" y="19298"/>
                    <a:pt x="14573" y="19299"/>
                  </a:cubicBezTo>
                  <a:cubicBezTo>
                    <a:pt x="14475" y="19299"/>
                    <a:pt x="14390" y="19209"/>
                    <a:pt x="14371" y="19084"/>
                  </a:cubicBezTo>
                  <a:cubicBezTo>
                    <a:pt x="14277" y="18494"/>
                    <a:pt x="14527" y="17143"/>
                    <a:pt x="14662" y="15972"/>
                  </a:cubicBezTo>
                  <a:cubicBezTo>
                    <a:pt x="14676" y="15852"/>
                    <a:pt x="14715" y="15741"/>
                    <a:pt x="14777" y="15651"/>
                  </a:cubicBezTo>
                  <a:cubicBezTo>
                    <a:pt x="15000" y="15325"/>
                    <a:pt x="15213" y="14954"/>
                    <a:pt x="15412" y="14529"/>
                  </a:cubicBezTo>
                  <a:cubicBezTo>
                    <a:pt x="15469" y="14408"/>
                    <a:pt x="15604" y="14409"/>
                    <a:pt x="15656" y="14533"/>
                  </a:cubicBezTo>
                  <a:cubicBezTo>
                    <a:pt x="15799" y="14870"/>
                    <a:pt x="15975" y="15184"/>
                    <a:pt x="16192" y="15439"/>
                  </a:cubicBezTo>
                  <a:cubicBezTo>
                    <a:pt x="16266" y="15526"/>
                    <a:pt x="16318" y="15639"/>
                    <a:pt x="16337" y="15765"/>
                  </a:cubicBezTo>
                  <a:cubicBezTo>
                    <a:pt x="16585" y="17373"/>
                    <a:pt x="18080" y="20842"/>
                    <a:pt x="19101" y="20942"/>
                  </a:cubicBezTo>
                  <a:cubicBezTo>
                    <a:pt x="20107" y="20917"/>
                    <a:pt x="20135" y="21172"/>
                    <a:pt x="20508" y="21173"/>
                  </a:cubicBezTo>
                  <a:cubicBezTo>
                    <a:pt x="20743" y="21174"/>
                    <a:pt x="20862" y="20793"/>
                    <a:pt x="20628" y="20540"/>
                  </a:cubicBezTo>
                  <a:cubicBezTo>
                    <a:pt x="20609" y="20519"/>
                    <a:pt x="20620" y="20478"/>
                    <a:pt x="20645" y="20478"/>
                  </a:cubicBezTo>
                  <a:cubicBezTo>
                    <a:pt x="20759" y="20479"/>
                    <a:pt x="20848" y="20482"/>
                    <a:pt x="20899" y="20485"/>
                  </a:cubicBezTo>
                  <a:cubicBezTo>
                    <a:pt x="20930" y="20486"/>
                    <a:pt x="20958" y="20504"/>
                    <a:pt x="20977" y="20535"/>
                  </a:cubicBezTo>
                  <a:cubicBezTo>
                    <a:pt x="21021" y="20606"/>
                    <a:pt x="21114" y="20741"/>
                    <a:pt x="21241" y="20815"/>
                  </a:cubicBezTo>
                  <a:cubicBezTo>
                    <a:pt x="21415" y="20916"/>
                    <a:pt x="21600" y="20710"/>
                    <a:pt x="21553" y="20469"/>
                  </a:cubicBezTo>
                  <a:cubicBezTo>
                    <a:pt x="21517" y="20281"/>
                    <a:pt x="21459" y="20059"/>
                    <a:pt x="21408" y="19878"/>
                  </a:cubicBezTo>
                  <a:cubicBezTo>
                    <a:pt x="21348" y="19662"/>
                    <a:pt x="21223" y="19489"/>
                    <a:pt x="21061" y="19398"/>
                  </a:cubicBezTo>
                  <a:cubicBezTo>
                    <a:pt x="20606" y="19143"/>
                    <a:pt x="20185" y="18944"/>
                    <a:pt x="19469" y="18789"/>
                  </a:cubicBezTo>
                  <a:cubicBezTo>
                    <a:pt x="19345" y="18762"/>
                    <a:pt x="19240" y="18647"/>
                    <a:pt x="19204" y="18490"/>
                  </a:cubicBezTo>
                  <a:cubicBezTo>
                    <a:pt x="19002" y="17615"/>
                    <a:pt x="19276" y="15944"/>
                    <a:pt x="18469" y="14355"/>
                  </a:cubicBezTo>
                  <a:cubicBezTo>
                    <a:pt x="18330" y="13193"/>
                    <a:pt x="18240" y="12130"/>
                    <a:pt x="17985" y="11219"/>
                  </a:cubicBezTo>
                  <a:cubicBezTo>
                    <a:pt x="17946" y="11077"/>
                    <a:pt x="18017" y="10926"/>
                    <a:pt x="18132" y="10909"/>
                  </a:cubicBezTo>
                  <a:cubicBezTo>
                    <a:pt x="19469" y="10712"/>
                    <a:pt x="20004" y="9093"/>
                    <a:pt x="20031" y="8149"/>
                  </a:cubicBezTo>
                  <a:cubicBezTo>
                    <a:pt x="20067" y="6948"/>
                    <a:pt x="21518" y="5148"/>
                    <a:pt x="21235" y="3532"/>
                  </a:cubicBezTo>
                  <a:cubicBezTo>
                    <a:pt x="20969" y="2017"/>
                    <a:pt x="19647" y="16"/>
                    <a:pt x="17338" y="0"/>
                  </a:cubicBezTo>
                  <a:close/>
                </a:path>
              </a:pathLst>
            </a:custGeom>
            <a:solidFill>
              <a:srgbClr val="3365A2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58" name="Man Walking">
              <a:extLst>
                <a:ext uri="{FF2B5EF4-FFF2-40B4-BE49-F238E27FC236}">
                  <a16:creationId xmlns:a16="http://schemas.microsoft.com/office/drawing/2014/main" id="{8A2EA284-A29C-2991-3B5C-7E45AD77D1D1}"/>
                </a:ext>
              </a:extLst>
            </p:cNvPr>
            <p:cNvSpPr/>
            <p:nvPr/>
          </p:nvSpPr>
          <p:spPr>
            <a:xfrm>
              <a:off x="4363763" y="5022287"/>
              <a:ext cx="416474" cy="924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0" h="21577" extrusionOk="0">
                  <a:moveTo>
                    <a:pt x="9311" y="0"/>
                  </a:moveTo>
                  <a:cubicBezTo>
                    <a:pt x="9114" y="1"/>
                    <a:pt x="8985" y="9"/>
                    <a:pt x="8973" y="10"/>
                  </a:cubicBezTo>
                  <a:cubicBezTo>
                    <a:pt x="7445" y="183"/>
                    <a:pt x="6460" y="741"/>
                    <a:pt x="6483" y="1401"/>
                  </a:cubicBezTo>
                  <a:cubicBezTo>
                    <a:pt x="6495" y="1769"/>
                    <a:pt x="6599" y="1889"/>
                    <a:pt x="6858" y="2154"/>
                  </a:cubicBezTo>
                  <a:cubicBezTo>
                    <a:pt x="7022" y="2322"/>
                    <a:pt x="7458" y="2603"/>
                    <a:pt x="7493" y="2652"/>
                  </a:cubicBezTo>
                  <a:cubicBezTo>
                    <a:pt x="7599" y="2798"/>
                    <a:pt x="7669" y="2821"/>
                    <a:pt x="7445" y="2983"/>
                  </a:cubicBezTo>
                  <a:cubicBezTo>
                    <a:pt x="7422" y="2999"/>
                    <a:pt x="7001" y="3037"/>
                    <a:pt x="7001" y="3048"/>
                  </a:cubicBezTo>
                  <a:lnTo>
                    <a:pt x="6766" y="3232"/>
                  </a:lnTo>
                  <a:cubicBezTo>
                    <a:pt x="4463" y="3887"/>
                    <a:pt x="4709" y="3850"/>
                    <a:pt x="4016" y="4797"/>
                  </a:cubicBezTo>
                  <a:cubicBezTo>
                    <a:pt x="3745" y="5171"/>
                    <a:pt x="2912" y="6761"/>
                    <a:pt x="2653" y="6821"/>
                  </a:cubicBezTo>
                  <a:cubicBezTo>
                    <a:pt x="2418" y="6870"/>
                    <a:pt x="2371" y="6957"/>
                    <a:pt x="2359" y="7033"/>
                  </a:cubicBezTo>
                  <a:cubicBezTo>
                    <a:pt x="2324" y="7303"/>
                    <a:pt x="2193" y="7440"/>
                    <a:pt x="2264" y="7640"/>
                  </a:cubicBezTo>
                  <a:cubicBezTo>
                    <a:pt x="2287" y="7721"/>
                    <a:pt x="2334" y="7759"/>
                    <a:pt x="2451" y="7780"/>
                  </a:cubicBezTo>
                  <a:cubicBezTo>
                    <a:pt x="2204" y="8885"/>
                    <a:pt x="2428" y="9838"/>
                    <a:pt x="2323" y="10407"/>
                  </a:cubicBezTo>
                  <a:cubicBezTo>
                    <a:pt x="2311" y="10472"/>
                    <a:pt x="2254" y="10537"/>
                    <a:pt x="2172" y="10591"/>
                  </a:cubicBezTo>
                  <a:cubicBezTo>
                    <a:pt x="1761" y="10840"/>
                    <a:pt x="1618" y="11051"/>
                    <a:pt x="1559" y="11484"/>
                  </a:cubicBezTo>
                  <a:cubicBezTo>
                    <a:pt x="1524" y="11734"/>
                    <a:pt x="1853" y="11734"/>
                    <a:pt x="1794" y="11864"/>
                  </a:cubicBezTo>
                  <a:cubicBezTo>
                    <a:pt x="1735" y="11993"/>
                    <a:pt x="1875" y="12063"/>
                    <a:pt x="1981" y="12144"/>
                  </a:cubicBezTo>
                  <a:cubicBezTo>
                    <a:pt x="2016" y="12177"/>
                    <a:pt x="2066" y="12188"/>
                    <a:pt x="2113" y="12193"/>
                  </a:cubicBezTo>
                  <a:cubicBezTo>
                    <a:pt x="2207" y="12204"/>
                    <a:pt x="2312" y="12225"/>
                    <a:pt x="2370" y="12258"/>
                  </a:cubicBezTo>
                  <a:cubicBezTo>
                    <a:pt x="2441" y="12296"/>
                    <a:pt x="2535" y="12333"/>
                    <a:pt x="2664" y="12344"/>
                  </a:cubicBezTo>
                  <a:cubicBezTo>
                    <a:pt x="2911" y="12371"/>
                    <a:pt x="3123" y="12019"/>
                    <a:pt x="3123" y="12019"/>
                  </a:cubicBezTo>
                  <a:cubicBezTo>
                    <a:pt x="3170" y="12165"/>
                    <a:pt x="3698" y="12215"/>
                    <a:pt x="3663" y="12090"/>
                  </a:cubicBezTo>
                  <a:cubicBezTo>
                    <a:pt x="3569" y="11830"/>
                    <a:pt x="3908" y="11684"/>
                    <a:pt x="4038" y="11224"/>
                  </a:cubicBezTo>
                  <a:cubicBezTo>
                    <a:pt x="4108" y="10980"/>
                    <a:pt x="3981" y="10764"/>
                    <a:pt x="3828" y="10596"/>
                  </a:cubicBezTo>
                  <a:cubicBezTo>
                    <a:pt x="3958" y="9990"/>
                    <a:pt x="4627" y="8326"/>
                    <a:pt x="4827" y="8012"/>
                  </a:cubicBezTo>
                  <a:cubicBezTo>
                    <a:pt x="4992" y="8001"/>
                    <a:pt x="4969" y="7915"/>
                    <a:pt x="5051" y="7764"/>
                  </a:cubicBezTo>
                  <a:cubicBezTo>
                    <a:pt x="5086" y="7693"/>
                    <a:pt x="5238" y="8680"/>
                    <a:pt x="5308" y="9671"/>
                  </a:cubicBezTo>
                  <a:cubicBezTo>
                    <a:pt x="5344" y="10147"/>
                    <a:pt x="4428" y="10775"/>
                    <a:pt x="5521" y="11652"/>
                  </a:cubicBezTo>
                  <a:cubicBezTo>
                    <a:pt x="5651" y="11755"/>
                    <a:pt x="5695" y="11868"/>
                    <a:pt x="5672" y="11982"/>
                  </a:cubicBezTo>
                  <a:cubicBezTo>
                    <a:pt x="5284" y="13693"/>
                    <a:pt x="5131" y="15063"/>
                    <a:pt x="4967" y="15551"/>
                  </a:cubicBezTo>
                  <a:cubicBezTo>
                    <a:pt x="4920" y="15686"/>
                    <a:pt x="4743" y="16071"/>
                    <a:pt x="4614" y="16195"/>
                  </a:cubicBezTo>
                  <a:cubicBezTo>
                    <a:pt x="4285" y="16417"/>
                    <a:pt x="3876" y="16752"/>
                    <a:pt x="3876" y="16757"/>
                  </a:cubicBezTo>
                  <a:cubicBezTo>
                    <a:pt x="2971" y="17504"/>
                    <a:pt x="2266" y="18382"/>
                    <a:pt x="1761" y="18972"/>
                  </a:cubicBezTo>
                  <a:lnTo>
                    <a:pt x="1148" y="19573"/>
                  </a:lnTo>
                  <a:cubicBezTo>
                    <a:pt x="1136" y="19584"/>
                    <a:pt x="1137" y="19596"/>
                    <a:pt x="1126" y="19607"/>
                  </a:cubicBezTo>
                  <a:cubicBezTo>
                    <a:pt x="1067" y="19655"/>
                    <a:pt x="1090" y="19692"/>
                    <a:pt x="1019" y="19789"/>
                  </a:cubicBezTo>
                  <a:cubicBezTo>
                    <a:pt x="949" y="19887"/>
                    <a:pt x="-369" y="20554"/>
                    <a:pt x="101" y="20744"/>
                  </a:cubicBezTo>
                  <a:cubicBezTo>
                    <a:pt x="1076" y="21134"/>
                    <a:pt x="1137" y="20993"/>
                    <a:pt x="1948" y="21285"/>
                  </a:cubicBezTo>
                  <a:cubicBezTo>
                    <a:pt x="2618" y="21529"/>
                    <a:pt x="3157" y="21523"/>
                    <a:pt x="3733" y="21544"/>
                  </a:cubicBezTo>
                  <a:lnTo>
                    <a:pt x="6201" y="21539"/>
                  </a:lnTo>
                  <a:cubicBezTo>
                    <a:pt x="6424" y="21539"/>
                    <a:pt x="6495" y="21458"/>
                    <a:pt x="6483" y="21355"/>
                  </a:cubicBezTo>
                  <a:cubicBezTo>
                    <a:pt x="6483" y="21257"/>
                    <a:pt x="6273" y="21138"/>
                    <a:pt x="6109" y="21106"/>
                  </a:cubicBezTo>
                  <a:cubicBezTo>
                    <a:pt x="5886" y="21068"/>
                    <a:pt x="5778" y="21068"/>
                    <a:pt x="5543" y="21057"/>
                  </a:cubicBezTo>
                  <a:cubicBezTo>
                    <a:pt x="5214" y="21046"/>
                    <a:pt x="4909" y="20970"/>
                    <a:pt x="4721" y="20845"/>
                  </a:cubicBezTo>
                  <a:cubicBezTo>
                    <a:pt x="4415" y="20656"/>
                    <a:pt x="3991" y="20375"/>
                    <a:pt x="3792" y="20240"/>
                  </a:cubicBezTo>
                  <a:cubicBezTo>
                    <a:pt x="4015" y="20245"/>
                    <a:pt x="4214" y="20239"/>
                    <a:pt x="4214" y="20223"/>
                  </a:cubicBezTo>
                  <a:cubicBezTo>
                    <a:pt x="4226" y="20174"/>
                    <a:pt x="4437" y="19968"/>
                    <a:pt x="5095" y="19329"/>
                  </a:cubicBezTo>
                  <a:cubicBezTo>
                    <a:pt x="5225" y="19199"/>
                    <a:pt x="5366" y="19076"/>
                    <a:pt x="5496" y="18962"/>
                  </a:cubicBezTo>
                  <a:cubicBezTo>
                    <a:pt x="6024" y="18556"/>
                    <a:pt x="6624" y="18084"/>
                    <a:pt x="6895" y="17835"/>
                  </a:cubicBezTo>
                  <a:cubicBezTo>
                    <a:pt x="7506" y="17288"/>
                    <a:pt x="8174" y="16817"/>
                    <a:pt x="8444" y="16346"/>
                  </a:cubicBezTo>
                  <a:cubicBezTo>
                    <a:pt x="8750" y="15810"/>
                    <a:pt x="9539" y="14532"/>
                    <a:pt x="9539" y="14532"/>
                  </a:cubicBezTo>
                  <a:cubicBezTo>
                    <a:pt x="9503" y="14581"/>
                    <a:pt x="10091" y="14960"/>
                    <a:pt x="10479" y="15317"/>
                  </a:cubicBezTo>
                  <a:cubicBezTo>
                    <a:pt x="10620" y="15442"/>
                    <a:pt x="10891" y="15945"/>
                    <a:pt x="10938" y="16080"/>
                  </a:cubicBezTo>
                  <a:cubicBezTo>
                    <a:pt x="11079" y="16432"/>
                    <a:pt x="11360" y="17137"/>
                    <a:pt x="11536" y="17375"/>
                  </a:cubicBezTo>
                  <a:cubicBezTo>
                    <a:pt x="11948" y="17949"/>
                    <a:pt x="12675" y="18865"/>
                    <a:pt x="13310" y="19531"/>
                  </a:cubicBezTo>
                  <a:lnTo>
                    <a:pt x="14052" y="20424"/>
                  </a:lnTo>
                  <a:cubicBezTo>
                    <a:pt x="14111" y="20489"/>
                    <a:pt x="14238" y="20532"/>
                    <a:pt x="14379" y="20532"/>
                  </a:cubicBezTo>
                  <a:cubicBezTo>
                    <a:pt x="14379" y="20868"/>
                    <a:pt x="14426" y="21598"/>
                    <a:pt x="14896" y="21576"/>
                  </a:cubicBezTo>
                  <a:cubicBezTo>
                    <a:pt x="16694" y="21495"/>
                    <a:pt x="15061" y="21469"/>
                    <a:pt x="17305" y="21485"/>
                  </a:cubicBezTo>
                  <a:cubicBezTo>
                    <a:pt x="18528" y="21490"/>
                    <a:pt x="19810" y="21236"/>
                    <a:pt x="20574" y="20911"/>
                  </a:cubicBezTo>
                  <a:cubicBezTo>
                    <a:pt x="20785" y="20819"/>
                    <a:pt x="20914" y="20764"/>
                    <a:pt x="21055" y="20678"/>
                  </a:cubicBezTo>
                  <a:cubicBezTo>
                    <a:pt x="21231" y="20548"/>
                    <a:pt x="20726" y="20369"/>
                    <a:pt x="20104" y="20439"/>
                  </a:cubicBezTo>
                  <a:cubicBezTo>
                    <a:pt x="19058" y="20558"/>
                    <a:pt x="18398" y="20472"/>
                    <a:pt x="18080" y="20407"/>
                  </a:cubicBezTo>
                  <a:cubicBezTo>
                    <a:pt x="17963" y="20380"/>
                    <a:pt x="17858" y="20342"/>
                    <a:pt x="17775" y="20299"/>
                  </a:cubicBezTo>
                  <a:cubicBezTo>
                    <a:pt x="17611" y="20207"/>
                    <a:pt x="17376" y="20110"/>
                    <a:pt x="17247" y="20050"/>
                  </a:cubicBezTo>
                  <a:cubicBezTo>
                    <a:pt x="17399" y="20023"/>
                    <a:pt x="17516" y="19996"/>
                    <a:pt x="17493" y="19974"/>
                  </a:cubicBezTo>
                  <a:cubicBezTo>
                    <a:pt x="17446" y="19931"/>
                    <a:pt x="17083" y="19477"/>
                    <a:pt x="16589" y="18822"/>
                  </a:cubicBezTo>
                  <a:cubicBezTo>
                    <a:pt x="16354" y="18480"/>
                    <a:pt x="16131" y="18155"/>
                    <a:pt x="16002" y="17960"/>
                  </a:cubicBezTo>
                  <a:cubicBezTo>
                    <a:pt x="15120" y="16634"/>
                    <a:pt x="14861" y="15788"/>
                    <a:pt x="14720" y="15133"/>
                  </a:cubicBezTo>
                  <a:cubicBezTo>
                    <a:pt x="14603" y="14575"/>
                    <a:pt x="14133" y="14358"/>
                    <a:pt x="13721" y="13617"/>
                  </a:cubicBezTo>
                  <a:lnTo>
                    <a:pt x="12076" y="11224"/>
                  </a:lnTo>
                  <a:cubicBezTo>
                    <a:pt x="11970" y="11013"/>
                    <a:pt x="12194" y="10904"/>
                    <a:pt x="12194" y="10693"/>
                  </a:cubicBezTo>
                  <a:cubicBezTo>
                    <a:pt x="12182" y="10211"/>
                    <a:pt x="12077" y="9323"/>
                    <a:pt x="12300" y="8852"/>
                  </a:cubicBezTo>
                  <a:cubicBezTo>
                    <a:pt x="13464" y="9268"/>
                    <a:pt x="15720" y="9556"/>
                    <a:pt x="15825" y="9632"/>
                  </a:cubicBezTo>
                  <a:cubicBezTo>
                    <a:pt x="16119" y="9827"/>
                    <a:pt x="16543" y="9973"/>
                    <a:pt x="17048" y="10055"/>
                  </a:cubicBezTo>
                  <a:cubicBezTo>
                    <a:pt x="17272" y="10087"/>
                    <a:pt x="17377" y="10158"/>
                    <a:pt x="17471" y="10212"/>
                  </a:cubicBezTo>
                  <a:lnTo>
                    <a:pt x="17647" y="10298"/>
                  </a:lnTo>
                  <a:cubicBezTo>
                    <a:pt x="17776" y="10331"/>
                    <a:pt x="18023" y="10346"/>
                    <a:pt x="18411" y="10205"/>
                  </a:cubicBezTo>
                  <a:lnTo>
                    <a:pt x="18716" y="10082"/>
                  </a:lnTo>
                  <a:cubicBezTo>
                    <a:pt x="18810" y="10038"/>
                    <a:pt x="18929" y="9935"/>
                    <a:pt x="18859" y="9875"/>
                  </a:cubicBezTo>
                  <a:lnTo>
                    <a:pt x="18940" y="9757"/>
                  </a:lnTo>
                  <a:cubicBezTo>
                    <a:pt x="19022" y="9703"/>
                    <a:pt x="19012" y="9626"/>
                    <a:pt x="18918" y="9577"/>
                  </a:cubicBezTo>
                  <a:cubicBezTo>
                    <a:pt x="18682" y="9448"/>
                    <a:pt x="18398" y="9340"/>
                    <a:pt x="18139" y="9242"/>
                  </a:cubicBezTo>
                  <a:cubicBezTo>
                    <a:pt x="18021" y="9199"/>
                    <a:pt x="17858" y="9171"/>
                    <a:pt x="17706" y="9176"/>
                  </a:cubicBezTo>
                  <a:lnTo>
                    <a:pt x="17401" y="9139"/>
                  </a:lnTo>
                  <a:cubicBezTo>
                    <a:pt x="17307" y="9128"/>
                    <a:pt x="17202" y="9123"/>
                    <a:pt x="17096" y="9117"/>
                  </a:cubicBezTo>
                  <a:cubicBezTo>
                    <a:pt x="16802" y="9112"/>
                    <a:pt x="16014" y="9031"/>
                    <a:pt x="14992" y="8381"/>
                  </a:cubicBezTo>
                  <a:cubicBezTo>
                    <a:pt x="14522" y="8083"/>
                    <a:pt x="13840" y="7818"/>
                    <a:pt x="13299" y="7596"/>
                  </a:cubicBezTo>
                  <a:cubicBezTo>
                    <a:pt x="13323" y="7536"/>
                    <a:pt x="13336" y="7439"/>
                    <a:pt x="13218" y="7352"/>
                  </a:cubicBezTo>
                  <a:cubicBezTo>
                    <a:pt x="13077" y="7244"/>
                    <a:pt x="12816" y="7211"/>
                    <a:pt x="12557" y="7060"/>
                  </a:cubicBezTo>
                  <a:cubicBezTo>
                    <a:pt x="12263" y="6253"/>
                    <a:pt x="12454" y="6193"/>
                    <a:pt x="12348" y="5711"/>
                  </a:cubicBezTo>
                  <a:cubicBezTo>
                    <a:pt x="12148" y="4774"/>
                    <a:pt x="11476" y="4428"/>
                    <a:pt x="11030" y="4059"/>
                  </a:cubicBezTo>
                  <a:cubicBezTo>
                    <a:pt x="11030" y="4059"/>
                    <a:pt x="11149" y="3973"/>
                    <a:pt x="11055" y="3924"/>
                  </a:cubicBezTo>
                  <a:cubicBezTo>
                    <a:pt x="10985" y="3892"/>
                    <a:pt x="10314" y="3648"/>
                    <a:pt x="10302" y="3648"/>
                  </a:cubicBezTo>
                  <a:cubicBezTo>
                    <a:pt x="10091" y="3589"/>
                    <a:pt x="10479" y="3437"/>
                    <a:pt x="10596" y="3318"/>
                  </a:cubicBezTo>
                  <a:cubicBezTo>
                    <a:pt x="10737" y="3183"/>
                    <a:pt x="10865" y="3150"/>
                    <a:pt x="11500" y="3166"/>
                  </a:cubicBezTo>
                  <a:cubicBezTo>
                    <a:pt x="11887" y="3171"/>
                    <a:pt x="12064" y="3096"/>
                    <a:pt x="12028" y="2939"/>
                  </a:cubicBezTo>
                  <a:cubicBezTo>
                    <a:pt x="11993" y="2733"/>
                    <a:pt x="12360" y="2765"/>
                    <a:pt x="12219" y="2597"/>
                  </a:cubicBezTo>
                  <a:cubicBezTo>
                    <a:pt x="12208" y="2581"/>
                    <a:pt x="12299" y="2534"/>
                    <a:pt x="12311" y="2523"/>
                  </a:cubicBezTo>
                  <a:cubicBezTo>
                    <a:pt x="12417" y="2458"/>
                    <a:pt x="12228" y="2382"/>
                    <a:pt x="12322" y="2262"/>
                  </a:cubicBezTo>
                  <a:cubicBezTo>
                    <a:pt x="12381" y="2192"/>
                    <a:pt x="12676" y="2187"/>
                    <a:pt x="12653" y="2041"/>
                  </a:cubicBezTo>
                  <a:cubicBezTo>
                    <a:pt x="12617" y="1851"/>
                    <a:pt x="11899" y="1787"/>
                    <a:pt x="12087" y="1548"/>
                  </a:cubicBezTo>
                  <a:cubicBezTo>
                    <a:pt x="12334" y="1245"/>
                    <a:pt x="11984" y="909"/>
                    <a:pt x="11984" y="909"/>
                  </a:cubicBezTo>
                  <a:cubicBezTo>
                    <a:pt x="12231" y="817"/>
                    <a:pt x="12193" y="763"/>
                    <a:pt x="11793" y="498"/>
                  </a:cubicBezTo>
                  <a:cubicBezTo>
                    <a:pt x="11124" y="55"/>
                    <a:pt x="9901" y="-2"/>
                    <a:pt x="9311" y="0"/>
                  </a:cubicBezTo>
                  <a:close/>
                </a:path>
              </a:pathLst>
            </a:custGeom>
            <a:solidFill>
              <a:srgbClr val="3365A2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59" name="Man">
              <a:extLst>
                <a:ext uri="{FF2B5EF4-FFF2-40B4-BE49-F238E27FC236}">
                  <a16:creationId xmlns:a16="http://schemas.microsoft.com/office/drawing/2014/main" id="{57F6F02B-2D56-B98D-53CC-77033834CE36}"/>
                </a:ext>
              </a:extLst>
            </p:cNvPr>
            <p:cNvSpPr/>
            <p:nvPr/>
          </p:nvSpPr>
          <p:spPr>
            <a:xfrm>
              <a:off x="5053252" y="5140455"/>
              <a:ext cx="358335" cy="92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solidFill>
              <a:srgbClr val="3365A2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60" name="Child at Play">
              <a:extLst>
                <a:ext uri="{FF2B5EF4-FFF2-40B4-BE49-F238E27FC236}">
                  <a16:creationId xmlns:a16="http://schemas.microsoft.com/office/drawing/2014/main" id="{35F127F8-BF86-9090-84B2-656652F94B8C}"/>
                </a:ext>
              </a:extLst>
            </p:cNvPr>
            <p:cNvSpPr/>
            <p:nvPr/>
          </p:nvSpPr>
          <p:spPr>
            <a:xfrm>
              <a:off x="4082703" y="5603004"/>
              <a:ext cx="476386" cy="646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580" extrusionOk="0">
                  <a:moveTo>
                    <a:pt x="12654" y="1"/>
                  </a:moveTo>
                  <a:cubicBezTo>
                    <a:pt x="12170" y="-5"/>
                    <a:pt x="12012" y="52"/>
                    <a:pt x="12012" y="52"/>
                  </a:cubicBezTo>
                  <a:lnTo>
                    <a:pt x="11943" y="80"/>
                  </a:lnTo>
                  <a:cubicBezTo>
                    <a:pt x="11837" y="63"/>
                    <a:pt x="11641" y="46"/>
                    <a:pt x="11256" y="141"/>
                  </a:cubicBezTo>
                  <a:cubicBezTo>
                    <a:pt x="10863" y="259"/>
                    <a:pt x="9776" y="725"/>
                    <a:pt x="10033" y="2169"/>
                  </a:cubicBezTo>
                  <a:cubicBezTo>
                    <a:pt x="10162" y="2894"/>
                    <a:pt x="10621" y="3103"/>
                    <a:pt x="11074" y="3479"/>
                  </a:cubicBezTo>
                  <a:cubicBezTo>
                    <a:pt x="11278" y="3648"/>
                    <a:pt x="11369" y="3856"/>
                    <a:pt x="11369" y="3901"/>
                  </a:cubicBezTo>
                  <a:cubicBezTo>
                    <a:pt x="11362" y="4080"/>
                    <a:pt x="11332" y="4188"/>
                    <a:pt x="11294" y="4261"/>
                  </a:cubicBezTo>
                  <a:cubicBezTo>
                    <a:pt x="11165" y="4244"/>
                    <a:pt x="11082" y="4192"/>
                    <a:pt x="10923" y="4271"/>
                  </a:cubicBezTo>
                  <a:cubicBezTo>
                    <a:pt x="10908" y="4277"/>
                    <a:pt x="10856" y="4322"/>
                    <a:pt x="10803" y="4373"/>
                  </a:cubicBezTo>
                  <a:cubicBezTo>
                    <a:pt x="10621" y="4435"/>
                    <a:pt x="8906" y="5227"/>
                    <a:pt x="7290" y="6503"/>
                  </a:cubicBezTo>
                  <a:cubicBezTo>
                    <a:pt x="7282" y="6509"/>
                    <a:pt x="7282" y="6508"/>
                    <a:pt x="7282" y="6513"/>
                  </a:cubicBezTo>
                  <a:cubicBezTo>
                    <a:pt x="7260" y="6525"/>
                    <a:pt x="7245" y="6541"/>
                    <a:pt x="7245" y="6547"/>
                  </a:cubicBezTo>
                  <a:cubicBezTo>
                    <a:pt x="7177" y="6609"/>
                    <a:pt x="6503" y="7013"/>
                    <a:pt x="6466" y="7249"/>
                  </a:cubicBezTo>
                  <a:cubicBezTo>
                    <a:pt x="6435" y="7485"/>
                    <a:pt x="6595" y="8176"/>
                    <a:pt x="6791" y="8794"/>
                  </a:cubicBezTo>
                  <a:cubicBezTo>
                    <a:pt x="7026" y="9519"/>
                    <a:pt x="7463" y="10352"/>
                    <a:pt x="7441" y="10610"/>
                  </a:cubicBezTo>
                  <a:cubicBezTo>
                    <a:pt x="7433" y="10683"/>
                    <a:pt x="7312" y="10986"/>
                    <a:pt x="7372" y="11126"/>
                  </a:cubicBezTo>
                  <a:cubicBezTo>
                    <a:pt x="7486" y="11385"/>
                    <a:pt x="7843" y="11492"/>
                    <a:pt x="7835" y="11627"/>
                  </a:cubicBezTo>
                  <a:cubicBezTo>
                    <a:pt x="7820" y="11818"/>
                    <a:pt x="7901" y="11914"/>
                    <a:pt x="8014" y="11959"/>
                  </a:cubicBezTo>
                  <a:cubicBezTo>
                    <a:pt x="8007" y="12195"/>
                    <a:pt x="8007" y="12391"/>
                    <a:pt x="8007" y="12470"/>
                  </a:cubicBezTo>
                  <a:cubicBezTo>
                    <a:pt x="8015" y="12565"/>
                    <a:pt x="8037" y="13133"/>
                    <a:pt x="8014" y="13228"/>
                  </a:cubicBezTo>
                  <a:cubicBezTo>
                    <a:pt x="7818" y="14251"/>
                    <a:pt x="7221" y="14958"/>
                    <a:pt x="7183" y="15009"/>
                  </a:cubicBezTo>
                  <a:cubicBezTo>
                    <a:pt x="7146" y="15059"/>
                    <a:pt x="7078" y="15168"/>
                    <a:pt x="7101" y="15212"/>
                  </a:cubicBezTo>
                  <a:cubicBezTo>
                    <a:pt x="7154" y="15308"/>
                    <a:pt x="7327" y="15381"/>
                    <a:pt x="7478" y="15465"/>
                  </a:cubicBezTo>
                  <a:cubicBezTo>
                    <a:pt x="7539" y="15499"/>
                    <a:pt x="7646" y="15550"/>
                    <a:pt x="7766" y="15606"/>
                  </a:cubicBezTo>
                  <a:lnTo>
                    <a:pt x="7743" y="15667"/>
                  </a:lnTo>
                  <a:cubicBezTo>
                    <a:pt x="7728" y="15701"/>
                    <a:pt x="7691" y="15728"/>
                    <a:pt x="7646" y="15734"/>
                  </a:cubicBezTo>
                  <a:cubicBezTo>
                    <a:pt x="7072" y="15796"/>
                    <a:pt x="6535" y="15835"/>
                    <a:pt x="5833" y="16020"/>
                  </a:cubicBezTo>
                  <a:cubicBezTo>
                    <a:pt x="4548" y="16363"/>
                    <a:pt x="3966" y="16757"/>
                    <a:pt x="2629" y="17077"/>
                  </a:cubicBezTo>
                  <a:cubicBezTo>
                    <a:pt x="2606" y="17066"/>
                    <a:pt x="2584" y="17055"/>
                    <a:pt x="2553" y="17044"/>
                  </a:cubicBezTo>
                  <a:cubicBezTo>
                    <a:pt x="2508" y="17033"/>
                    <a:pt x="2440" y="17044"/>
                    <a:pt x="2440" y="17044"/>
                  </a:cubicBezTo>
                  <a:cubicBezTo>
                    <a:pt x="2228" y="16903"/>
                    <a:pt x="2161" y="16881"/>
                    <a:pt x="1829" y="16824"/>
                  </a:cubicBezTo>
                  <a:cubicBezTo>
                    <a:pt x="1564" y="16785"/>
                    <a:pt x="1283" y="16824"/>
                    <a:pt x="1283" y="16824"/>
                  </a:cubicBezTo>
                  <a:cubicBezTo>
                    <a:pt x="1124" y="16785"/>
                    <a:pt x="1005" y="16752"/>
                    <a:pt x="853" y="16791"/>
                  </a:cubicBezTo>
                  <a:cubicBezTo>
                    <a:pt x="612" y="16864"/>
                    <a:pt x="557" y="16942"/>
                    <a:pt x="497" y="17077"/>
                  </a:cubicBezTo>
                  <a:lnTo>
                    <a:pt x="317" y="17453"/>
                  </a:lnTo>
                  <a:cubicBezTo>
                    <a:pt x="257" y="17588"/>
                    <a:pt x="263" y="17728"/>
                    <a:pt x="339" y="17846"/>
                  </a:cubicBezTo>
                  <a:cubicBezTo>
                    <a:pt x="392" y="17964"/>
                    <a:pt x="437" y="18112"/>
                    <a:pt x="369" y="18303"/>
                  </a:cubicBezTo>
                  <a:cubicBezTo>
                    <a:pt x="301" y="18500"/>
                    <a:pt x="150" y="18442"/>
                    <a:pt x="29" y="18881"/>
                  </a:cubicBezTo>
                  <a:cubicBezTo>
                    <a:pt x="-99" y="19319"/>
                    <a:pt x="233" y="20005"/>
                    <a:pt x="263" y="20083"/>
                  </a:cubicBezTo>
                  <a:cubicBezTo>
                    <a:pt x="301" y="20162"/>
                    <a:pt x="565" y="20382"/>
                    <a:pt x="905" y="20270"/>
                  </a:cubicBezTo>
                  <a:cubicBezTo>
                    <a:pt x="1238" y="20157"/>
                    <a:pt x="1133" y="19785"/>
                    <a:pt x="1269" y="19476"/>
                  </a:cubicBezTo>
                  <a:cubicBezTo>
                    <a:pt x="1405" y="19167"/>
                    <a:pt x="1608" y="19060"/>
                    <a:pt x="1699" y="18853"/>
                  </a:cubicBezTo>
                  <a:cubicBezTo>
                    <a:pt x="1827" y="18577"/>
                    <a:pt x="2727" y="18365"/>
                    <a:pt x="2818" y="18106"/>
                  </a:cubicBezTo>
                  <a:cubicBezTo>
                    <a:pt x="3717" y="17898"/>
                    <a:pt x="5400" y="17678"/>
                    <a:pt x="6126" y="17537"/>
                  </a:cubicBezTo>
                  <a:cubicBezTo>
                    <a:pt x="6904" y="17391"/>
                    <a:pt x="8808" y="17016"/>
                    <a:pt x="8808" y="17016"/>
                  </a:cubicBezTo>
                  <a:cubicBezTo>
                    <a:pt x="8921" y="16993"/>
                    <a:pt x="9029" y="16954"/>
                    <a:pt x="9119" y="16909"/>
                  </a:cubicBezTo>
                  <a:cubicBezTo>
                    <a:pt x="9263" y="16841"/>
                    <a:pt x="9459" y="16628"/>
                    <a:pt x="9466" y="16622"/>
                  </a:cubicBezTo>
                  <a:lnTo>
                    <a:pt x="9752" y="16319"/>
                  </a:lnTo>
                  <a:cubicBezTo>
                    <a:pt x="9858" y="16347"/>
                    <a:pt x="10192" y="16240"/>
                    <a:pt x="10260" y="16155"/>
                  </a:cubicBezTo>
                  <a:cubicBezTo>
                    <a:pt x="10592" y="15734"/>
                    <a:pt x="11468" y="14549"/>
                    <a:pt x="11521" y="14487"/>
                  </a:cubicBezTo>
                  <a:cubicBezTo>
                    <a:pt x="11573" y="14431"/>
                    <a:pt x="11642" y="14357"/>
                    <a:pt x="11740" y="14419"/>
                  </a:cubicBezTo>
                  <a:cubicBezTo>
                    <a:pt x="11793" y="14452"/>
                    <a:pt x="12141" y="14712"/>
                    <a:pt x="12715" y="15162"/>
                  </a:cubicBezTo>
                  <a:cubicBezTo>
                    <a:pt x="13463" y="15752"/>
                    <a:pt x="14006" y="15959"/>
                    <a:pt x="14059" y="15982"/>
                  </a:cubicBezTo>
                  <a:cubicBezTo>
                    <a:pt x="14263" y="16060"/>
                    <a:pt x="14702" y="15505"/>
                    <a:pt x="14831" y="15353"/>
                  </a:cubicBezTo>
                  <a:lnTo>
                    <a:pt x="14861" y="15363"/>
                  </a:lnTo>
                  <a:cubicBezTo>
                    <a:pt x="14907" y="15380"/>
                    <a:pt x="14928" y="15419"/>
                    <a:pt x="14920" y="15453"/>
                  </a:cubicBezTo>
                  <a:cubicBezTo>
                    <a:pt x="14822" y="15846"/>
                    <a:pt x="14823" y="16437"/>
                    <a:pt x="15020" y="17039"/>
                  </a:cubicBezTo>
                  <a:cubicBezTo>
                    <a:pt x="15352" y="18033"/>
                    <a:pt x="16053" y="18713"/>
                    <a:pt x="16212" y="18921"/>
                  </a:cubicBezTo>
                  <a:cubicBezTo>
                    <a:pt x="16439" y="19213"/>
                    <a:pt x="16568" y="19657"/>
                    <a:pt x="16568" y="19657"/>
                  </a:cubicBezTo>
                  <a:cubicBezTo>
                    <a:pt x="16629" y="19859"/>
                    <a:pt x="16651" y="19982"/>
                    <a:pt x="16651" y="19971"/>
                  </a:cubicBezTo>
                  <a:cubicBezTo>
                    <a:pt x="16659" y="19982"/>
                    <a:pt x="16658" y="20006"/>
                    <a:pt x="16665" y="20017"/>
                  </a:cubicBezTo>
                  <a:cubicBezTo>
                    <a:pt x="16665" y="20028"/>
                    <a:pt x="16650" y="20028"/>
                    <a:pt x="16627" y="20050"/>
                  </a:cubicBezTo>
                  <a:cubicBezTo>
                    <a:pt x="16582" y="20078"/>
                    <a:pt x="16590" y="20111"/>
                    <a:pt x="16620" y="20178"/>
                  </a:cubicBezTo>
                  <a:cubicBezTo>
                    <a:pt x="16628" y="20190"/>
                    <a:pt x="16599" y="20207"/>
                    <a:pt x="16561" y="20280"/>
                  </a:cubicBezTo>
                  <a:cubicBezTo>
                    <a:pt x="16523" y="20353"/>
                    <a:pt x="16561" y="20668"/>
                    <a:pt x="16599" y="20809"/>
                  </a:cubicBezTo>
                  <a:cubicBezTo>
                    <a:pt x="16637" y="20932"/>
                    <a:pt x="16778" y="21134"/>
                    <a:pt x="16816" y="21184"/>
                  </a:cubicBezTo>
                  <a:cubicBezTo>
                    <a:pt x="16824" y="21190"/>
                    <a:pt x="16826" y="21202"/>
                    <a:pt x="16826" y="21207"/>
                  </a:cubicBezTo>
                  <a:cubicBezTo>
                    <a:pt x="16856" y="21331"/>
                    <a:pt x="16901" y="21437"/>
                    <a:pt x="17015" y="21499"/>
                  </a:cubicBezTo>
                  <a:cubicBezTo>
                    <a:pt x="17135" y="21566"/>
                    <a:pt x="17354" y="21595"/>
                    <a:pt x="17551" y="21573"/>
                  </a:cubicBezTo>
                  <a:lnTo>
                    <a:pt x="18025" y="21499"/>
                  </a:lnTo>
                  <a:cubicBezTo>
                    <a:pt x="18222" y="21471"/>
                    <a:pt x="18389" y="21386"/>
                    <a:pt x="18495" y="21274"/>
                  </a:cubicBezTo>
                  <a:cubicBezTo>
                    <a:pt x="18616" y="21178"/>
                    <a:pt x="18766" y="21066"/>
                    <a:pt x="19038" y="21016"/>
                  </a:cubicBezTo>
                  <a:cubicBezTo>
                    <a:pt x="19310" y="20960"/>
                    <a:pt x="19326" y="21090"/>
                    <a:pt x="19930" y="20944"/>
                  </a:cubicBezTo>
                  <a:cubicBezTo>
                    <a:pt x="20535" y="20798"/>
                    <a:pt x="21198" y="20219"/>
                    <a:pt x="21274" y="20157"/>
                  </a:cubicBezTo>
                  <a:cubicBezTo>
                    <a:pt x="21372" y="20118"/>
                    <a:pt x="21501" y="19820"/>
                    <a:pt x="21191" y="19652"/>
                  </a:cubicBezTo>
                  <a:cubicBezTo>
                    <a:pt x="20874" y="19483"/>
                    <a:pt x="20481" y="19747"/>
                    <a:pt x="20027" y="19820"/>
                  </a:cubicBezTo>
                  <a:cubicBezTo>
                    <a:pt x="19581" y="19888"/>
                    <a:pt x="19302" y="19781"/>
                    <a:pt x="19000" y="19764"/>
                  </a:cubicBezTo>
                  <a:cubicBezTo>
                    <a:pt x="18698" y="19753"/>
                    <a:pt x="18284" y="19567"/>
                    <a:pt x="18186" y="19539"/>
                  </a:cubicBezTo>
                  <a:cubicBezTo>
                    <a:pt x="18163" y="19528"/>
                    <a:pt x="18133" y="19527"/>
                    <a:pt x="18110" y="19527"/>
                  </a:cubicBezTo>
                  <a:cubicBezTo>
                    <a:pt x="18050" y="19527"/>
                    <a:pt x="18002" y="19499"/>
                    <a:pt x="17987" y="19460"/>
                  </a:cubicBezTo>
                  <a:cubicBezTo>
                    <a:pt x="17882" y="19067"/>
                    <a:pt x="17452" y="17460"/>
                    <a:pt x="17362" y="17156"/>
                  </a:cubicBezTo>
                  <a:cubicBezTo>
                    <a:pt x="17127" y="16386"/>
                    <a:pt x="16704" y="15514"/>
                    <a:pt x="16689" y="15430"/>
                  </a:cubicBezTo>
                  <a:cubicBezTo>
                    <a:pt x="16659" y="15262"/>
                    <a:pt x="16710" y="15077"/>
                    <a:pt x="16703" y="14881"/>
                  </a:cubicBezTo>
                  <a:cubicBezTo>
                    <a:pt x="16695" y="14813"/>
                    <a:pt x="16667" y="14521"/>
                    <a:pt x="16455" y="14370"/>
                  </a:cubicBezTo>
                  <a:lnTo>
                    <a:pt x="16349" y="14278"/>
                  </a:lnTo>
                  <a:cubicBezTo>
                    <a:pt x="16364" y="14233"/>
                    <a:pt x="16122" y="13919"/>
                    <a:pt x="16084" y="13880"/>
                  </a:cubicBezTo>
                  <a:cubicBezTo>
                    <a:pt x="15722" y="13526"/>
                    <a:pt x="15215" y="13094"/>
                    <a:pt x="14580" y="12600"/>
                  </a:cubicBezTo>
                  <a:cubicBezTo>
                    <a:pt x="14074" y="12206"/>
                    <a:pt x="13614" y="11885"/>
                    <a:pt x="13282" y="11660"/>
                  </a:cubicBezTo>
                  <a:cubicBezTo>
                    <a:pt x="13357" y="11632"/>
                    <a:pt x="13991" y="11515"/>
                    <a:pt x="14014" y="11425"/>
                  </a:cubicBezTo>
                  <a:cubicBezTo>
                    <a:pt x="14014" y="11425"/>
                    <a:pt x="14014" y="11199"/>
                    <a:pt x="14044" y="10227"/>
                  </a:cubicBezTo>
                  <a:cubicBezTo>
                    <a:pt x="14082" y="8974"/>
                    <a:pt x="14233" y="8575"/>
                    <a:pt x="14233" y="8575"/>
                  </a:cubicBezTo>
                  <a:cubicBezTo>
                    <a:pt x="14256" y="8496"/>
                    <a:pt x="14400" y="8481"/>
                    <a:pt x="14453" y="8554"/>
                  </a:cubicBezTo>
                  <a:lnTo>
                    <a:pt x="14543" y="8687"/>
                  </a:lnTo>
                  <a:cubicBezTo>
                    <a:pt x="14573" y="8732"/>
                    <a:pt x="14618" y="8778"/>
                    <a:pt x="14663" y="8812"/>
                  </a:cubicBezTo>
                  <a:cubicBezTo>
                    <a:pt x="14671" y="8818"/>
                    <a:pt x="14679" y="8829"/>
                    <a:pt x="14687" y="8840"/>
                  </a:cubicBezTo>
                  <a:cubicBezTo>
                    <a:pt x="14785" y="9026"/>
                    <a:pt x="15102" y="9121"/>
                    <a:pt x="15411" y="9065"/>
                  </a:cubicBezTo>
                  <a:cubicBezTo>
                    <a:pt x="15411" y="9065"/>
                    <a:pt x="16417" y="8930"/>
                    <a:pt x="17211" y="8789"/>
                  </a:cubicBezTo>
                  <a:cubicBezTo>
                    <a:pt x="17755" y="8694"/>
                    <a:pt x="18941" y="8418"/>
                    <a:pt x="19175" y="8368"/>
                  </a:cubicBezTo>
                  <a:cubicBezTo>
                    <a:pt x="19296" y="8323"/>
                    <a:pt x="19461" y="8345"/>
                    <a:pt x="19491" y="8345"/>
                  </a:cubicBezTo>
                  <a:cubicBezTo>
                    <a:pt x="19665" y="8345"/>
                    <a:pt x="19878" y="8316"/>
                    <a:pt x="19999" y="8294"/>
                  </a:cubicBezTo>
                  <a:cubicBezTo>
                    <a:pt x="19999" y="8294"/>
                    <a:pt x="20383" y="8205"/>
                    <a:pt x="20473" y="8171"/>
                  </a:cubicBezTo>
                  <a:cubicBezTo>
                    <a:pt x="20829" y="8076"/>
                    <a:pt x="20693" y="7857"/>
                    <a:pt x="20700" y="7655"/>
                  </a:cubicBezTo>
                  <a:cubicBezTo>
                    <a:pt x="20708" y="7458"/>
                    <a:pt x="20669" y="7300"/>
                    <a:pt x="20669" y="7300"/>
                  </a:cubicBezTo>
                  <a:cubicBezTo>
                    <a:pt x="20669" y="7300"/>
                    <a:pt x="20730" y="7137"/>
                    <a:pt x="20625" y="7047"/>
                  </a:cubicBezTo>
                  <a:cubicBezTo>
                    <a:pt x="20511" y="6952"/>
                    <a:pt x="19998" y="7081"/>
                    <a:pt x="19635" y="7126"/>
                  </a:cubicBezTo>
                  <a:cubicBezTo>
                    <a:pt x="19605" y="7138"/>
                    <a:pt x="19508" y="7160"/>
                    <a:pt x="19470" y="7160"/>
                  </a:cubicBezTo>
                  <a:cubicBezTo>
                    <a:pt x="19311" y="7154"/>
                    <a:pt x="19190" y="7170"/>
                    <a:pt x="19144" y="7254"/>
                  </a:cubicBezTo>
                  <a:cubicBezTo>
                    <a:pt x="19061" y="7316"/>
                    <a:pt x="19015" y="7575"/>
                    <a:pt x="18962" y="7620"/>
                  </a:cubicBezTo>
                  <a:cubicBezTo>
                    <a:pt x="18864" y="7743"/>
                    <a:pt x="18329" y="7728"/>
                    <a:pt x="17022" y="7801"/>
                  </a:cubicBezTo>
                  <a:cubicBezTo>
                    <a:pt x="16531" y="7823"/>
                    <a:pt x="16063" y="7834"/>
                    <a:pt x="15881" y="7839"/>
                  </a:cubicBezTo>
                  <a:cubicBezTo>
                    <a:pt x="15836" y="7839"/>
                    <a:pt x="15791" y="7823"/>
                    <a:pt x="15768" y="7795"/>
                  </a:cubicBezTo>
                  <a:lnTo>
                    <a:pt x="15397" y="7261"/>
                  </a:lnTo>
                  <a:cubicBezTo>
                    <a:pt x="15337" y="7132"/>
                    <a:pt x="15313" y="6907"/>
                    <a:pt x="14927" y="6222"/>
                  </a:cubicBezTo>
                  <a:cubicBezTo>
                    <a:pt x="14897" y="6177"/>
                    <a:pt x="14528" y="5181"/>
                    <a:pt x="14415" y="5030"/>
                  </a:cubicBezTo>
                  <a:cubicBezTo>
                    <a:pt x="14370" y="4973"/>
                    <a:pt x="14362" y="4883"/>
                    <a:pt x="14113" y="4726"/>
                  </a:cubicBezTo>
                  <a:cubicBezTo>
                    <a:pt x="13947" y="4625"/>
                    <a:pt x="13598" y="4608"/>
                    <a:pt x="13379" y="4614"/>
                  </a:cubicBezTo>
                  <a:cubicBezTo>
                    <a:pt x="13348" y="4546"/>
                    <a:pt x="13343" y="4469"/>
                    <a:pt x="13388" y="4424"/>
                  </a:cubicBezTo>
                  <a:cubicBezTo>
                    <a:pt x="13464" y="4345"/>
                    <a:pt x="13667" y="4389"/>
                    <a:pt x="13931" y="4417"/>
                  </a:cubicBezTo>
                  <a:cubicBezTo>
                    <a:pt x="14075" y="4434"/>
                    <a:pt x="14474" y="4452"/>
                    <a:pt x="14587" y="4429"/>
                  </a:cubicBezTo>
                  <a:cubicBezTo>
                    <a:pt x="14731" y="4401"/>
                    <a:pt x="14837" y="4311"/>
                    <a:pt x="14852" y="4227"/>
                  </a:cubicBezTo>
                  <a:cubicBezTo>
                    <a:pt x="14859" y="4171"/>
                    <a:pt x="14867" y="4098"/>
                    <a:pt x="14890" y="4059"/>
                  </a:cubicBezTo>
                  <a:cubicBezTo>
                    <a:pt x="14935" y="3986"/>
                    <a:pt x="15058" y="3957"/>
                    <a:pt x="15126" y="3946"/>
                  </a:cubicBezTo>
                  <a:cubicBezTo>
                    <a:pt x="15269" y="3924"/>
                    <a:pt x="15177" y="3799"/>
                    <a:pt x="15154" y="3760"/>
                  </a:cubicBezTo>
                  <a:cubicBezTo>
                    <a:pt x="15124" y="3715"/>
                    <a:pt x="15185" y="3704"/>
                    <a:pt x="15223" y="3681"/>
                  </a:cubicBezTo>
                  <a:cubicBezTo>
                    <a:pt x="15260" y="3664"/>
                    <a:pt x="15298" y="3631"/>
                    <a:pt x="15298" y="3592"/>
                  </a:cubicBezTo>
                  <a:cubicBezTo>
                    <a:pt x="15306" y="3558"/>
                    <a:pt x="15261" y="3552"/>
                    <a:pt x="15246" y="3456"/>
                  </a:cubicBezTo>
                  <a:cubicBezTo>
                    <a:pt x="15239" y="3411"/>
                    <a:pt x="15209" y="3350"/>
                    <a:pt x="15277" y="3339"/>
                  </a:cubicBezTo>
                  <a:cubicBezTo>
                    <a:pt x="15315" y="3333"/>
                    <a:pt x="15458" y="3311"/>
                    <a:pt x="15511" y="3216"/>
                  </a:cubicBezTo>
                  <a:cubicBezTo>
                    <a:pt x="15556" y="3120"/>
                    <a:pt x="15480" y="3025"/>
                    <a:pt x="15442" y="2991"/>
                  </a:cubicBezTo>
                  <a:cubicBezTo>
                    <a:pt x="15412" y="2963"/>
                    <a:pt x="15351" y="2894"/>
                    <a:pt x="15336" y="2872"/>
                  </a:cubicBezTo>
                  <a:cubicBezTo>
                    <a:pt x="15313" y="2849"/>
                    <a:pt x="15245" y="2794"/>
                    <a:pt x="15230" y="2766"/>
                  </a:cubicBezTo>
                  <a:cubicBezTo>
                    <a:pt x="15215" y="2744"/>
                    <a:pt x="15171" y="2664"/>
                    <a:pt x="15164" y="2619"/>
                  </a:cubicBezTo>
                  <a:cubicBezTo>
                    <a:pt x="15156" y="2574"/>
                    <a:pt x="15139" y="2558"/>
                    <a:pt x="15192" y="2468"/>
                  </a:cubicBezTo>
                  <a:cubicBezTo>
                    <a:pt x="15237" y="2378"/>
                    <a:pt x="15275" y="2327"/>
                    <a:pt x="15298" y="2276"/>
                  </a:cubicBezTo>
                  <a:cubicBezTo>
                    <a:pt x="15321" y="2231"/>
                    <a:pt x="15366" y="2108"/>
                    <a:pt x="15374" y="2023"/>
                  </a:cubicBezTo>
                  <a:cubicBezTo>
                    <a:pt x="15381" y="1945"/>
                    <a:pt x="15397" y="1838"/>
                    <a:pt x="15329" y="1658"/>
                  </a:cubicBezTo>
                  <a:cubicBezTo>
                    <a:pt x="15268" y="1507"/>
                    <a:pt x="15179" y="1422"/>
                    <a:pt x="15126" y="1377"/>
                  </a:cubicBezTo>
                  <a:cubicBezTo>
                    <a:pt x="15133" y="1372"/>
                    <a:pt x="15359" y="1175"/>
                    <a:pt x="15253" y="1035"/>
                  </a:cubicBezTo>
                  <a:cubicBezTo>
                    <a:pt x="15193" y="951"/>
                    <a:pt x="15058" y="765"/>
                    <a:pt x="14710" y="642"/>
                  </a:cubicBezTo>
                  <a:cubicBezTo>
                    <a:pt x="14272" y="484"/>
                    <a:pt x="14036" y="12"/>
                    <a:pt x="12654" y="1"/>
                  </a:cubicBezTo>
                  <a:close/>
                  <a:moveTo>
                    <a:pt x="9242" y="7253"/>
                  </a:moveTo>
                  <a:cubicBezTo>
                    <a:pt x="9253" y="7258"/>
                    <a:pt x="9254" y="7271"/>
                    <a:pt x="9247" y="7283"/>
                  </a:cubicBezTo>
                  <a:cubicBezTo>
                    <a:pt x="9111" y="7569"/>
                    <a:pt x="9034" y="7743"/>
                    <a:pt x="8883" y="8182"/>
                  </a:cubicBezTo>
                  <a:cubicBezTo>
                    <a:pt x="8709" y="8710"/>
                    <a:pt x="8657" y="9526"/>
                    <a:pt x="8650" y="9987"/>
                  </a:cubicBezTo>
                  <a:cubicBezTo>
                    <a:pt x="8657" y="10088"/>
                    <a:pt x="8507" y="10412"/>
                    <a:pt x="8402" y="10373"/>
                  </a:cubicBezTo>
                  <a:cubicBezTo>
                    <a:pt x="8371" y="10328"/>
                    <a:pt x="8333" y="10284"/>
                    <a:pt x="8333" y="10273"/>
                  </a:cubicBezTo>
                  <a:cubicBezTo>
                    <a:pt x="8333" y="10222"/>
                    <a:pt x="8128" y="9610"/>
                    <a:pt x="8203" y="8840"/>
                  </a:cubicBezTo>
                  <a:cubicBezTo>
                    <a:pt x="8264" y="8289"/>
                    <a:pt x="8136" y="7879"/>
                    <a:pt x="8114" y="7727"/>
                  </a:cubicBezTo>
                  <a:cubicBezTo>
                    <a:pt x="8114" y="7721"/>
                    <a:pt x="8128" y="7699"/>
                    <a:pt x="8158" y="7671"/>
                  </a:cubicBezTo>
                  <a:cubicBezTo>
                    <a:pt x="8234" y="7755"/>
                    <a:pt x="8296" y="7817"/>
                    <a:pt x="8326" y="7839"/>
                  </a:cubicBezTo>
                  <a:cubicBezTo>
                    <a:pt x="8402" y="7912"/>
                    <a:pt x="8468" y="7844"/>
                    <a:pt x="8468" y="7844"/>
                  </a:cubicBezTo>
                  <a:cubicBezTo>
                    <a:pt x="8468" y="7844"/>
                    <a:pt x="9170" y="7289"/>
                    <a:pt x="9185" y="7272"/>
                  </a:cubicBezTo>
                  <a:cubicBezTo>
                    <a:pt x="9212" y="7250"/>
                    <a:pt x="9232" y="7247"/>
                    <a:pt x="9242" y="7253"/>
                  </a:cubicBezTo>
                  <a:close/>
                </a:path>
              </a:pathLst>
            </a:custGeom>
            <a:solidFill>
              <a:srgbClr val="3365A2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D87D7E2-42FD-C108-5FE7-42BBC68FD454}"/>
              </a:ext>
            </a:extLst>
          </p:cNvPr>
          <p:cNvGrpSpPr/>
          <p:nvPr/>
        </p:nvGrpSpPr>
        <p:grpSpPr>
          <a:xfrm>
            <a:off x="1147295" y="1380627"/>
            <a:ext cx="2687273" cy="1274639"/>
            <a:chOff x="1147295" y="1380627"/>
            <a:chExt cx="2687273" cy="1274639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70840D04-0081-69E1-CA4B-008530EFAF36}"/>
                </a:ext>
              </a:extLst>
            </p:cNvPr>
            <p:cNvGrpSpPr/>
            <p:nvPr/>
          </p:nvGrpSpPr>
          <p:grpSpPr>
            <a:xfrm>
              <a:off x="1147295" y="1380627"/>
              <a:ext cx="1579512" cy="1274639"/>
              <a:chOff x="1147295" y="1380627"/>
              <a:chExt cx="1579512" cy="1274639"/>
            </a:xfrm>
          </p:grpSpPr>
          <p:sp>
            <p:nvSpPr>
              <p:cNvPr id="264" name="Computer">
                <a:extLst>
                  <a:ext uri="{FF2B5EF4-FFF2-40B4-BE49-F238E27FC236}">
                    <a16:creationId xmlns:a16="http://schemas.microsoft.com/office/drawing/2014/main" id="{9419F641-6BCB-8C2D-E14B-618B901E27A5}"/>
                  </a:ext>
                </a:extLst>
              </p:cNvPr>
              <p:cNvSpPr/>
              <p:nvPr/>
            </p:nvSpPr>
            <p:spPr>
              <a:xfrm>
                <a:off x="1147295" y="1380627"/>
                <a:ext cx="1579512" cy="127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600" extrusionOk="0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008047">
                  <a:lumMod val="75000"/>
                </a:srgbClr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Neue Medium"/>
                </a:endParaRPr>
              </a:p>
            </p:txBody>
          </p: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425C2CAC-96B0-6A79-EA1A-2B0B58EBA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82" y="152952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FDB826C-5EA9-17A8-4266-47AEDF527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81" y="159452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A7A0CD44-7641-F926-451C-901384FB2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80" y="165951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1802A95D-673E-3A8F-BBA5-FF464BE84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79" y="172451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2ED57C55-FDC3-43CC-C887-3AE9583877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78" y="178950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D31898D1-3FEF-583C-FEC6-AD1F8452B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77" y="185450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CE5EC4E-58E3-3171-F015-9F5D26BFBA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76" y="191949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1E9BE7F-EE5C-47A4-BB12-FBD9CA97C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75" y="198449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FB91C065-A50B-2564-12D4-A0C537B65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74" y="204948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A3AE4302-2262-04BD-92BA-4E203ADA9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73" y="211448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5522316-3433-C51D-FE21-4CC8337B25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72" y="217947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C552C4D3-0A4C-FFA6-66BA-6218EA4ED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571" y="224447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2E392DF8-4D8A-B1AA-1A09-843AB0407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36" y="152952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D5E0FF07-B1C2-E58F-32DD-B824590E1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35" y="159452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52BEA36A-5929-F9B7-4482-E494EEABB6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34" y="165951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EA4138D1-2FCD-398C-8589-6B1D7549D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33" y="172451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3BBC5FD3-8E5A-CD58-1C1F-4F9D7A63A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32" y="178950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7D59D60A-221E-43C4-8366-B3253976D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31" y="185450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ECCF116-10F5-4651-96E8-A65E21E16C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30" y="191949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791D4A02-AB02-8885-DF01-1AF69AB4F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29" y="198449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D7D90869-09D4-001D-D22A-994DAA99E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28" y="204948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5D9D382A-1AEC-613D-183E-D51AD3733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27" y="211448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54436FB8-50C2-B706-D312-48D664CDF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26" y="2179476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5B249BB7-B5A4-AAC6-C704-E99582B760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6425" y="2244471"/>
                <a:ext cx="54204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C528271D-1CFD-2268-C8A1-223A25D84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8799" y="1529526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0B8F3442-2A15-D989-F4D2-97D37BC46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9051" y="1594521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B0C754B-B7F5-D406-38B7-3C44F4C1EE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9303" y="1659516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9401CC27-1121-F6CD-DB7D-80F8C31A4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9555" y="1724511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C2276A3-29FC-7516-DE72-97D75A4EB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9807" y="1789506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ADA17A13-2F3A-FEA6-CA1A-31CC6BAF6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059" y="1854501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60A37551-3FBD-D9B0-340C-EEA87CF11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311" y="1919496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A228C948-F93A-12B5-21D7-D792439E7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563" y="1984491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7B453089-DAF4-A085-16F3-268F2C673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815" y="2049486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BCB7F333-3FD2-7613-610C-C5FEBD75A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1067" y="2114481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00D04703-3FBF-44B2-ACBD-D62D6C6C65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1319" y="2179476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922480A8-ADA1-0131-5167-E0E33D0122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1571" y="2244471"/>
                <a:ext cx="216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3365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92E88C6-5618-6514-4FC6-5723AE6CDA00}"/>
                </a:ext>
              </a:extLst>
            </p:cNvPr>
            <p:cNvCxnSpPr/>
            <p:nvPr/>
          </p:nvCxnSpPr>
          <p:spPr>
            <a:xfrm flipH="1" flipV="1">
              <a:off x="2787702" y="2148064"/>
              <a:ext cx="1046866" cy="329808"/>
            </a:xfrm>
            <a:prstGeom prst="straightConnector1">
              <a:avLst/>
            </a:prstGeom>
            <a:noFill/>
            <a:ln w="76200" cap="flat" cmpd="sng" algn="ctr">
              <a:solidFill>
                <a:srgbClr val="DBB22D">
                  <a:lumMod val="75000"/>
                </a:srgbClr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FC282E25-51D6-0EC7-C33A-DB6216E9FCA7}"/>
              </a:ext>
            </a:extLst>
          </p:cNvPr>
          <p:cNvGrpSpPr/>
          <p:nvPr/>
        </p:nvGrpSpPr>
        <p:grpSpPr>
          <a:xfrm>
            <a:off x="814115" y="3071305"/>
            <a:ext cx="3020454" cy="2028363"/>
            <a:chOff x="814115" y="3071305"/>
            <a:chExt cx="3020454" cy="2028363"/>
          </a:xfrm>
        </p:grpSpPr>
        <p:sp>
          <p:nvSpPr>
            <p:cNvPr id="302" name="Bar Chart">
              <a:extLst>
                <a:ext uri="{FF2B5EF4-FFF2-40B4-BE49-F238E27FC236}">
                  <a16:creationId xmlns:a16="http://schemas.microsoft.com/office/drawing/2014/main" id="{F3FEA2B7-8540-3B50-7998-65E855610B2E}"/>
                </a:ext>
              </a:extLst>
            </p:cNvPr>
            <p:cNvSpPr/>
            <p:nvPr/>
          </p:nvSpPr>
          <p:spPr>
            <a:xfrm>
              <a:off x="1266712" y="4220501"/>
              <a:ext cx="881503" cy="879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6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gradFill rotWithShape="1">
              <a:gsLst>
                <a:gs pos="0">
                  <a:srgbClr val="C73127">
                    <a:tint val="100000"/>
                    <a:shade val="100000"/>
                    <a:satMod val="130000"/>
                    <a:lumMod val="81000"/>
                  </a:srgbClr>
                </a:gs>
                <a:gs pos="100000">
                  <a:srgbClr val="C73127">
                    <a:tint val="50000"/>
                    <a:shade val="100000"/>
                    <a:satMod val="350000"/>
                    <a:lumMod val="77000"/>
                    <a:lumOff val="23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7D0F9C58-29CB-1C7F-0300-CF4C54F00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77" y="3276156"/>
              <a:ext cx="1708592" cy="661108"/>
            </a:xfrm>
            <a:prstGeom prst="straightConnector1">
              <a:avLst/>
            </a:prstGeom>
            <a:noFill/>
            <a:ln w="76200" cap="flat" cmpd="sng" algn="ctr">
              <a:solidFill>
                <a:srgbClr val="DBB22D">
                  <a:lumMod val="75000"/>
                </a:srgbClr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04" name="Bell Curve">
              <a:extLst>
                <a:ext uri="{FF2B5EF4-FFF2-40B4-BE49-F238E27FC236}">
                  <a16:creationId xmlns:a16="http://schemas.microsoft.com/office/drawing/2014/main" id="{039F072F-EADF-8AB0-CB97-9FBA3302D4FE}"/>
                </a:ext>
              </a:extLst>
            </p:cNvPr>
            <p:cNvSpPr/>
            <p:nvPr/>
          </p:nvSpPr>
          <p:spPr>
            <a:xfrm>
              <a:off x="814115" y="3071305"/>
              <a:ext cx="881503" cy="879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2165" y="20628"/>
                  </a:lnTo>
                  <a:lnTo>
                    <a:pt x="12165" y="19779"/>
                  </a:lnTo>
                  <a:lnTo>
                    <a:pt x="11626" y="19779"/>
                  </a:lnTo>
                  <a:lnTo>
                    <a:pt x="11626" y="20628"/>
                  </a:lnTo>
                  <a:lnTo>
                    <a:pt x="1163" y="20628"/>
                  </a:lnTo>
                  <a:cubicBezTo>
                    <a:pt x="1056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1876" y="5159"/>
                  </a:moveTo>
                  <a:cubicBezTo>
                    <a:pt x="10741" y="5159"/>
                    <a:pt x="10243" y="6260"/>
                    <a:pt x="10080" y="6621"/>
                  </a:cubicBezTo>
                  <a:cubicBezTo>
                    <a:pt x="9717" y="7423"/>
                    <a:pt x="9465" y="8488"/>
                    <a:pt x="9172" y="9720"/>
                  </a:cubicBezTo>
                  <a:cubicBezTo>
                    <a:pt x="8905" y="10847"/>
                    <a:pt x="8601" y="12125"/>
                    <a:pt x="8166" y="13338"/>
                  </a:cubicBezTo>
                  <a:cubicBezTo>
                    <a:pt x="7432" y="15385"/>
                    <a:pt x="6483" y="16961"/>
                    <a:pt x="5344" y="18024"/>
                  </a:cubicBezTo>
                  <a:cubicBezTo>
                    <a:pt x="4185" y="19106"/>
                    <a:pt x="2822" y="19654"/>
                    <a:pt x="1293" y="19654"/>
                  </a:cubicBezTo>
                  <a:lnTo>
                    <a:pt x="1293" y="20410"/>
                  </a:lnTo>
                  <a:cubicBezTo>
                    <a:pt x="4654" y="20410"/>
                    <a:pt x="7277" y="18053"/>
                    <a:pt x="8876" y="13593"/>
                  </a:cubicBezTo>
                  <a:cubicBezTo>
                    <a:pt x="9325" y="12340"/>
                    <a:pt x="9634" y="11040"/>
                    <a:pt x="9906" y="9894"/>
                  </a:cubicBezTo>
                  <a:cubicBezTo>
                    <a:pt x="10433" y="7671"/>
                    <a:pt x="10849" y="5916"/>
                    <a:pt x="11876" y="5916"/>
                  </a:cubicBezTo>
                  <a:cubicBezTo>
                    <a:pt x="12815" y="5916"/>
                    <a:pt x="13161" y="7265"/>
                    <a:pt x="13648" y="9467"/>
                  </a:cubicBezTo>
                  <a:cubicBezTo>
                    <a:pt x="13935" y="10763"/>
                    <a:pt x="14259" y="12232"/>
                    <a:pt x="14842" y="13651"/>
                  </a:cubicBezTo>
                  <a:cubicBezTo>
                    <a:pt x="16579" y="17884"/>
                    <a:pt x="19106" y="20410"/>
                    <a:pt x="21600" y="20410"/>
                  </a:cubicBezTo>
                  <a:lnTo>
                    <a:pt x="21600" y="19654"/>
                  </a:lnTo>
                  <a:cubicBezTo>
                    <a:pt x="20557" y="19654"/>
                    <a:pt x="19457" y="19095"/>
                    <a:pt x="18417" y="18035"/>
                  </a:cubicBezTo>
                  <a:cubicBezTo>
                    <a:pt x="17339" y="16937"/>
                    <a:pt x="16343" y="15322"/>
                    <a:pt x="15538" y="13362"/>
                  </a:cubicBezTo>
                  <a:cubicBezTo>
                    <a:pt x="14981" y="12004"/>
                    <a:pt x="14664" y="10569"/>
                    <a:pt x="14384" y="9303"/>
                  </a:cubicBezTo>
                  <a:cubicBezTo>
                    <a:pt x="14136" y="8183"/>
                    <a:pt x="13923" y="7216"/>
                    <a:pt x="13593" y="6489"/>
                  </a:cubicBezTo>
                  <a:cubicBezTo>
                    <a:pt x="13186" y="5595"/>
                    <a:pt x="12624" y="5159"/>
                    <a:pt x="11876" y="5159"/>
                  </a:cubicBezTo>
                  <a:close/>
                  <a:moveTo>
                    <a:pt x="11626" y="6692"/>
                  </a:moveTo>
                  <a:lnTo>
                    <a:pt x="11626" y="7703"/>
                  </a:lnTo>
                  <a:lnTo>
                    <a:pt x="12165" y="7703"/>
                  </a:lnTo>
                  <a:lnTo>
                    <a:pt x="12165" y="6692"/>
                  </a:lnTo>
                  <a:lnTo>
                    <a:pt x="11626" y="6692"/>
                  </a:lnTo>
                  <a:close/>
                  <a:moveTo>
                    <a:pt x="11596" y="8905"/>
                  </a:moveTo>
                  <a:lnTo>
                    <a:pt x="11596" y="9916"/>
                  </a:lnTo>
                  <a:lnTo>
                    <a:pt x="12135" y="9916"/>
                  </a:lnTo>
                  <a:lnTo>
                    <a:pt x="12135" y="8905"/>
                  </a:lnTo>
                  <a:lnTo>
                    <a:pt x="11596" y="8905"/>
                  </a:lnTo>
                  <a:close/>
                  <a:moveTo>
                    <a:pt x="11626" y="11293"/>
                  </a:moveTo>
                  <a:lnTo>
                    <a:pt x="11626" y="12305"/>
                  </a:lnTo>
                  <a:lnTo>
                    <a:pt x="12165" y="12305"/>
                  </a:lnTo>
                  <a:lnTo>
                    <a:pt x="12165" y="11293"/>
                  </a:lnTo>
                  <a:lnTo>
                    <a:pt x="11626" y="11293"/>
                  </a:lnTo>
                  <a:close/>
                  <a:moveTo>
                    <a:pt x="11596" y="13316"/>
                  </a:moveTo>
                  <a:lnTo>
                    <a:pt x="11596" y="14327"/>
                  </a:lnTo>
                  <a:lnTo>
                    <a:pt x="12135" y="14327"/>
                  </a:lnTo>
                  <a:lnTo>
                    <a:pt x="12135" y="13316"/>
                  </a:lnTo>
                  <a:lnTo>
                    <a:pt x="11596" y="13316"/>
                  </a:lnTo>
                  <a:close/>
                  <a:moveTo>
                    <a:pt x="11626" y="15435"/>
                  </a:moveTo>
                  <a:lnTo>
                    <a:pt x="11626" y="16446"/>
                  </a:lnTo>
                  <a:lnTo>
                    <a:pt x="12165" y="16446"/>
                  </a:lnTo>
                  <a:lnTo>
                    <a:pt x="12165" y="15435"/>
                  </a:lnTo>
                  <a:lnTo>
                    <a:pt x="11626" y="15435"/>
                  </a:lnTo>
                  <a:close/>
                  <a:moveTo>
                    <a:pt x="11596" y="17590"/>
                  </a:moveTo>
                  <a:lnTo>
                    <a:pt x="11596" y="18601"/>
                  </a:lnTo>
                  <a:lnTo>
                    <a:pt x="12135" y="18601"/>
                  </a:lnTo>
                  <a:lnTo>
                    <a:pt x="12135" y="17590"/>
                  </a:lnTo>
                  <a:lnTo>
                    <a:pt x="11596" y="17590"/>
                  </a:lnTo>
                  <a:close/>
                </a:path>
              </a:pathLst>
            </a:custGeom>
            <a:gradFill rotWithShape="1">
              <a:gsLst>
                <a:gs pos="0">
                  <a:srgbClr val="008047">
                    <a:tint val="100000"/>
                    <a:shade val="100000"/>
                    <a:satMod val="130000"/>
                    <a:lumMod val="87000"/>
                  </a:srgbClr>
                </a:gs>
                <a:gs pos="100000">
                  <a:srgbClr val="008047">
                    <a:tint val="50000"/>
                    <a:shade val="100000"/>
                    <a:satMod val="350000"/>
                    <a:lumMod val="87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8E822786-1391-34D5-7041-6E365C3BFA1C}"/>
              </a:ext>
            </a:extLst>
          </p:cNvPr>
          <p:cNvSpPr txBox="1"/>
          <p:nvPr/>
        </p:nvSpPr>
        <p:spPr>
          <a:xfrm>
            <a:off x="3916617" y="1389925"/>
            <a:ext cx="1687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>
                <a:solidFill>
                  <a:prstClr val="black"/>
                </a:solidFill>
                <a:latin typeface="Calibri"/>
                <a:cs typeface="+mn-cs"/>
              </a:rPr>
              <a:t>Korpus</a:t>
            </a:r>
          </a:p>
        </p:txBody>
      </p:sp>
    </p:spTree>
    <p:extLst>
      <p:ext uri="{BB962C8B-B14F-4D97-AF65-F5344CB8AC3E}">
        <p14:creationId xmlns:p14="http://schemas.microsoft.com/office/powerpoint/2010/main" val="103176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7" grpId="0" animBg="1"/>
      <p:bldP spid="249" grpId="0" animBg="1"/>
      <p:bldP spid="2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CF20-288C-A643-8747-1971A78A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Ein Beispiel: Kollokationen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28055-18A0-8C48-B8EC-47427CE2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1973264"/>
            <a:ext cx="8135937" cy="1033370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Kollokationen</a:t>
            </a:r>
            <a:r>
              <a:rPr lang="en-US"/>
              <a:t> sind übliche Wortverbindungen</a:t>
            </a:r>
          </a:p>
          <a:p>
            <a:pPr lvl="1"/>
            <a:r>
              <a:rPr lang="en-US"/>
              <a:t>nicht nur Redewendungen (ins Wasser fallen)</a:t>
            </a:r>
          </a:p>
          <a:p>
            <a:pPr lvl="1"/>
            <a:r>
              <a:rPr lang="en-US"/>
              <a:t>oft kompositionell verständlich, aber nicht vorhersagbar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21E77-3EA1-F74F-91E9-4F731D1A3579}"/>
              </a:ext>
            </a:extLst>
          </p:cNvPr>
          <p:cNvSpPr txBox="1"/>
          <p:nvPr/>
        </p:nvSpPr>
        <p:spPr>
          <a:xfrm rot="16200000">
            <a:off x="6637374" y="3467579"/>
            <a:ext cx="4438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Quelle:</a:t>
            </a:r>
            <a:r>
              <a:rPr lang="en-US" sz="1600">
                <a:solidFill>
                  <a:schemeClr val="accent4"/>
                </a:solidFill>
              </a:rPr>
              <a:t> www.kollokationenwoerterbuch.ch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D1D3D8F-51AC-CB3B-C987-CD68B7821C52}"/>
              </a:ext>
            </a:extLst>
          </p:cNvPr>
          <p:cNvSpPr txBox="1">
            <a:spLocks/>
          </p:cNvSpPr>
          <p:nvPr/>
        </p:nvSpPr>
        <p:spPr>
          <a:xfrm>
            <a:off x="443245" y="2894090"/>
            <a:ext cx="8584058" cy="5188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>
                <a:tab pos="2303463" algn="l"/>
                <a:tab pos="4300538" algn="l"/>
                <a:tab pos="6256338" algn="l"/>
              </a:tabLst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8047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Zähne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8047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…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bürsten	putzen	waschen	reinigen	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>
                <a:tab pos="2303463" algn="l"/>
                <a:tab pos="4300538" algn="l"/>
                <a:tab pos="6256338" algn="l"/>
              </a:tabLst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8047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Kritik …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erheben	anführen	aussprechen	üben	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>
                <a:tab pos="2303463" algn="l"/>
                <a:tab pos="4300538" algn="l"/>
                <a:tab pos="6256338" algn="l"/>
              </a:tabLst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8047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Kritik ist …</a:t>
            </a:r>
            <a:b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8047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schwer	scharf	streng	stark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>
                <a:tab pos="2303463" algn="l"/>
                <a:tab pos="4300538" algn="l"/>
                <a:tab pos="6256338" algn="l"/>
              </a:tabLst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8047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als Streithelfer …</a:t>
            </a:r>
            <a:b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8047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mitmachen	eintreten	beitreten	hinzukommen	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8BEA17-1F26-94D5-00AB-624FD56F3201}"/>
              </a:ext>
            </a:extLst>
          </p:cNvPr>
          <p:cNvSpPr/>
          <p:nvPr/>
        </p:nvSpPr>
        <p:spPr>
          <a:xfrm>
            <a:off x="2694397" y="3392582"/>
            <a:ext cx="1322799" cy="468000"/>
          </a:xfrm>
          <a:prstGeom prst="rect">
            <a:avLst/>
          </a:prstGeom>
          <a:noFill/>
          <a:ln w="34925" cap="flat" cmpd="sng" algn="ctr">
            <a:solidFill>
              <a:srgbClr val="C73127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B2B873-5890-6EA8-A5B7-9CA9F0E3F942}"/>
              </a:ext>
            </a:extLst>
          </p:cNvPr>
          <p:cNvSpPr/>
          <p:nvPr/>
        </p:nvSpPr>
        <p:spPr>
          <a:xfrm>
            <a:off x="6688476" y="4315545"/>
            <a:ext cx="996595" cy="468000"/>
          </a:xfrm>
          <a:prstGeom prst="rect">
            <a:avLst/>
          </a:prstGeom>
          <a:noFill/>
          <a:ln w="34925" cap="flat" cmpd="sng" algn="ctr">
            <a:solidFill>
              <a:srgbClr val="C73127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5DA50E-6A3F-E529-A4DF-AF6A8259A930}"/>
              </a:ext>
            </a:extLst>
          </p:cNvPr>
          <p:cNvSpPr/>
          <p:nvPr/>
        </p:nvSpPr>
        <p:spPr>
          <a:xfrm>
            <a:off x="2694397" y="5254315"/>
            <a:ext cx="1230332" cy="468000"/>
          </a:xfrm>
          <a:prstGeom prst="rect">
            <a:avLst/>
          </a:prstGeom>
          <a:noFill/>
          <a:ln w="34925" cap="flat" cmpd="sng" algn="ctr">
            <a:solidFill>
              <a:srgbClr val="C73127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085A73-BDC5-D47A-64F9-6E515174AF13}"/>
              </a:ext>
            </a:extLst>
          </p:cNvPr>
          <p:cNvSpPr/>
          <p:nvPr/>
        </p:nvSpPr>
        <p:spPr>
          <a:xfrm>
            <a:off x="4728681" y="6192163"/>
            <a:ext cx="1559104" cy="468000"/>
          </a:xfrm>
          <a:prstGeom prst="rect">
            <a:avLst/>
          </a:prstGeom>
          <a:noFill/>
          <a:ln w="34925" cap="flat" cmpd="sng" algn="ctr">
            <a:solidFill>
              <a:srgbClr val="C73127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831D3-3B1C-2C8B-0B1C-732D507BB9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613C82-7869-6749-8B64-6E6BEACED82A}" type="slidenum"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Helvetica Neue"/>
                <a:ea typeface="ＭＳ Ｐゴシック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047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uiExpand="1" build="p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B3FE-396D-A247-B83D-F5F774BF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sketch: </a:t>
            </a:r>
            <a:r>
              <a:rPr lang="en-US" i="1">
                <a:solidFill>
                  <a:schemeClr val="accent5">
                    <a:lumMod val="75000"/>
                  </a:schemeClr>
                </a:solidFill>
              </a:rPr>
              <a:t>Kritik</a:t>
            </a: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E2729-1226-4246-8C91-81F001D4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9657"/>
            <a:ext cx="9144000" cy="5788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BDEA0-5055-ED45-AEAF-9761894D702F}"/>
              </a:ext>
            </a:extLst>
          </p:cNvPr>
          <p:cNvSpPr txBox="1"/>
          <p:nvPr/>
        </p:nvSpPr>
        <p:spPr>
          <a:xfrm>
            <a:off x="7123815" y="5934670"/>
            <a:ext cx="2020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accent4"/>
                </a:solidFill>
              </a:rPr>
              <a:t>SketchEngine</a:t>
            </a:r>
          </a:p>
          <a:p>
            <a:pPr algn="r"/>
            <a:r>
              <a:rPr lang="en-US" sz="1600">
                <a:solidFill>
                  <a:schemeClr val="accent1"/>
                </a:solidFill>
              </a:rPr>
              <a:t>Webkorpus</a:t>
            </a:r>
          </a:p>
          <a:p>
            <a:pPr algn="r"/>
            <a:r>
              <a:rPr lang="en-US" sz="1600">
                <a:solidFill>
                  <a:schemeClr val="accent1"/>
                </a:solidFill>
              </a:rPr>
              <a:t>20.000.000.000 W.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612BAE-5C47-794D-8A7A-75508C6A2E34}"/>
              </a:ext>
            </a:extLst>
          </p:cNvPr>
          <p:cNvSpPr/>
          <p:nvPr/>
        </p:nvSpPr>
        <p:spPr>
          <a:xfrm>
            <a:off x="31898" y="1892595"/>
            <a:ext cx="1903227" cy="191386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81CFF-2257-B94E-A31A-DB4F8E71EFC4}"/>
              </a:ext>
            </a:extLst>
          </p:cNvPr>
          <p:cNvSpPr/>
          <p:nvPr/>
        </p:nvSpPr>
        <p:spPr>
          <a:xfrm>
            <a:off x="2303030" y="1643551"/>
            <a:ext cx="1903227" cy="191386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961E9-598C-FA54-C59E-56D77D063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39A65E-9174-E147-BFFC-F3AB4B4FF47F}" type="slidenum"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Helvetica Neue"/>
                <a:ea typeface="ＭＳ Ｐゴシック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186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B3FE-396D-A247-B83D-F5F774BF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Word sketch: </a:t>
            </a:r>
            <a:r>
              <a:rPr lang="en-US" i="1">
                <a:solidFill>
                  <a:schemeClr val="accent5">
                    <a:lumMod val="75000"/>
                  </a:schemeClr>
                </a:solidFill>
              </a:rPr>
              <a:t>Streithelfer</a:t>
            </a:r>
            <a:br>
              <a:rPr lang="en-US" i="1">
                <a:solidFill>
                  <a:schemeClr val="accent5">
                    <a:lumMod val="75000"/>
                  </a:schemeClr>
                </a:solidFill>
              </a:rPr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E2729-1226-4246-8C91-81F001D44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"/>
          <a:stretch/>
        </p:blipFill>
        <p:spPr>
          <a:xfrm>
            <a:off x="-20548" y="1037689"/>
            <a:ext cx="9109174" cy="5820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BDEA0-5055-ED45-AEAF-9761894D702F}"/>
              </a:ext>
            </a:extLst>
          </p:cNvPr>
          <p:cNvSpPr txBox="1"/>
          <p:nvPr/>
        </p:nvSpPr>
        <p:spPr>
          <a:xfrm>
            <a:off x="7176977" y="5934670"/>
            <a:ext cx="1967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accent4"/>
                </a:solidFill>
              </a:rPr>
              <a:t>SketchEngine</a:t>
            </a:r>
          </a:p>
          <a:p>
            <a:pPr algn="r"/>
            <a:r>
              <a:rPr lang="en-US" sz="1600">
                <a:solidFill>
                  <a:schemeClr val="accent1"/>
                </a:solidFill>
              </a:rPr>
              <a:t>Webkorpus</a:t>
            </a:r>
          </a:p>
          <a:p>
            <a:pPr algn="r"/>
            <a:r>
              <a:rPr lang="en-US" sz="1600">
                <a:solidFill>
                  <a:schemeClr val="accent1"/>
                </a:solidFill>
              </a:rPr>
              <a:t>20.000.000.000 W.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A446C-ED36-9F51-AF85-2B900EB0E6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39A65E-9174-E147-BFFC-F3AB4B4FF47F}" type="slidenum"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Helvetica Neue"/>
                <a:ea typeface="ＭＳ Ｐゴシック" pitchFamily="34" charset="-128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Helvetica Neue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9093553"/>
      </p:ext>
    </p:extLst>
  </p:cSld>
  <p:clrMapOvr>
    <a:masterClrMapping/>
  </p:clrMapOvr>
  <p:transition spd="med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EA74-2417-3946-BA27-A3B1D2A1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Spezialisiertes Korpus: BGH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6CB299C-9C01-614A-8C53-B65B7B28B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03"/>
          <a:stretch/>
        </p:blipFill>
        <p:spPr>
          <a:xfrm>
            <a:off x="0" y="2168888"/>
            <a:ext cx="6297173" cy="4689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908423-BEE9-8545-ACED-DD1FA9CC4CD1}"/>
              </a:ext>
            </a:extLst>
          </p:cNvPr>
          <p:cNvSpPr txBox="1"/>
          <p:nvPr/>
        </p:nvSpPr>
        <p:spPr>
          <a:xfrm>
            <a:off x="0" y="1861111"/>
            <a:ext cx="268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4"/>
                </a:solidFill>
              </a:rPr>
              <a:t>www.bundesgerichtshof.de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8B81EB-DF08-C84B-86C0-E6FC15C93B1F}"/>
              </a:ext>
            </a:extLst>
          </p:cNvPr>
          <p:cNvGrpSpPr/>
          <p:nvPr/>
        </p:nvGrpSpPr>
        <p:grpSpPr>
          <a:xfrm>
            <a:off x="4509206" y="2480849"/>
            <a:ext cx="4426837" cy="2946115"/>
            <a:chOff x="4529216" y="2307165"/>
            <a:chExt cx="4426837" cy="294611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A4B5F80-3C02-F44F-ABB6-CBE9989AF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886" t="6803" r="10174" b="14626"/>
            <a:stretch/>
          </p:blipFill>
          <p:spPr>
            <a:xfrm>
              <a:off x="6864438" y="2307165"/>
              <a:ext cx="2091615" cy="29461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08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11103B-68F1-7246-BC1B-A33E4B5B1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9216" y="2307166"/>
              <a:ext cx="2122201" cy="29461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08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B32D1A-3D8F-B545-8E69-7F66EF3F787D}"/>
              </a:ext>
            </a:extLst>
          </p:cNvPr>
          <p:cNvGrpSpPr/>
          <p:nvPr/>
        </p:nvGrpSpPr>
        <p:grpSpPr>
          <a:xfrm>
            <a:off x="2791239" y="1049813"/>
            <a:ext cx="4224867" cy="3335866"/>
            <a:chOff x="3857758" y="1058266"/>
            <a:chExt cx="4224867" cy="333586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75F670-8256-3F4D-AFCF-4457844F1567}"/>
                </a:ext>
              </a:extLst>
            </p:cNvPr>
            <p:cNvCxnSpPr>
              <a:cxnSpLocks/>
            </p:cNvCxnSpPr>
            <p:nvPr/>
          </p:nvCxnSpPr>
          <p:spPr>
            <a:xfrm>
              <a:off x="5987125" y="1286933"/>
              <a:ext cx="0" cy="753531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D253CE7B-C1F6-8F42-949C-87ED162C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275924" y="1861111"/>
              <a:ext cx="1388534" cy="13885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pic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97E37A84-0D46-C443-AB16-239F1005C729}"/>
                </a:ext>
              </a:extLst>
            </p:cNvPr>
            <p:cNvSpPr/>
            <p:nvPr/>
          </p:nvSpPr>
          <p:spPr>
            <a:xfrm>
              <a:off x="3857758" y="1058266"/>
              <a:ext cx="4224867" cy="3335866"/>
            </a:xfrm>
            <a:prstGeom prst="circularArrow">
              <a:avLst>
                <a:gd name="adj1" fmla="val 3453"/>
                <a:gd name="adj2" fmla="val 642237"/>
                <a:gd name="adj3" fmla="val 20385898"/>
                <a:gd name="adj4" fmla="val 10682037"/>
                <a:gd name="adj5" fmla="val 6056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599C7E-1A8B-6341-BAC7-BEA0A7351E3A}"/>
              </a:ext>
            </a:extLst>
          </p:cNvPr>
          <p:cNvGrpSpPr/>
          <p:nvPr/>
        </p:nvGrpSpPr>
        <p:grpSpPr>
          <a:xfrm>
            <a:off x="1348406" y="3250482"/>
            <a:ext cx="6472621" cy="3308598"/>
            <a:chOff x="1348406" y="3250482"/>
            <a:chExt cx="6472621" cy="33085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F9FF6F-753B-6349-B4C0-3CECDF6D0F84}"/>
                </a:ext>
              </a:extLst>
            </p:cNvPr>
            <p:cNvSpPr txBox="1"/>
            <p:nvPr/>
          </p:nvSpPr>
          <p:spPr>
            <a:xfrm>
              <a:off x="1348406" y="3250482"/>
              <a:ext cx="6020303" cy="3308598"/>
            </a:xfrm>
            <a:prstGeom prst="rect">
              <a:avLst/>
            </a:prstGeom>
            <a:solidFill>
              <a:schemeClr val="bg1"/>
            </a:solidFill>
            <a:ln w="38100" cap="sq">
              <a:solidFill>
                <a:schemeClr val="accent5">
                  <a:lumMod val="75000"/>
                </a:schemeClr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&lt;text id="4_str_540-01" type="Beschluss" az="4 StR 540/01" date="2001-12-20" topic="wegen gefährlicher Körperverletzung u.a."&gt;</a:t>
              </a:r>
            </a:p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&lt;p&gt;</a:t>
              </a:r>
            </a:p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Der 4. Strafsenat des Bundesgerichtshofs hat nach Anhörung des Generalbundesanwalts und der Beschwerdeführerin am 20. Dezember 2001 gemäß § 349 Abs. 2 und 4 StPO beschlossen:</a:t>
              </a:r>
            </a:p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&lt;/p&gt;</a:t>
              </a:r>
            </a:p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&lt;p enum="1."&gt;</a:t>
              </a:r>
            </a:p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Auf die Revision der Angeklagten wird das Urteil des Landgerichts Saarbrücken vom 11. September 2001 im Maßregelausspruch mit den Feststellungen aufgehoben.</a:t>
              </a:r>
            </a:p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&lt;/p&gt;</a:t>
              </a:r>
            </a:p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&lt;p enum="2."&gt;</a:t>
              </a:r>
            </a:p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Im Umfang der Aufhebung wird die Sache zu neuer Verhandlung und Entscheidung, auch über die Kosten des Rechtsmittels, an eine Strafkammer des Landgerichts Landau zurückverwiesen.</a:t>
              </a:r>
            </a:p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&lt;/p&gt;</a:t>
              </a:r>
            </a:p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sz="1100">
                  <a:latin typeface="Consolas" panose="020B0609020204030204" pitchFamily="49" charset="0"/>
                  <a:cs typeface="Consolas" panose="020B0609020204030204" pitchFamily="49" charset="0"/>
                </a:rPr>
                <a:t>&lt;/text&gt;</a:t>
              </a:r>
            </a:p>
          </p:txBody>
        </p:sp>
        <p:sp>
          <p:nvSpPr>
            <p:cNvPr id="30" name="Down Arrow 29">
              <a:extLst>
                <a:ext uri="{FF2B5EF4-FFF2-40B4-BE49-F238E27FC236}">
                  <a16:creationId xmlns:a16="http://schemas.microsoft.com/office/drawing/2014/main" id="{98C83A8E-193E-F940-942A-23B2734F2705}"/>
                </a:ext>
              </a:extLst>
            </p:cNvPr>
            <p:cNvSpPr/>
            <p:nvPr/>
          </p:nvSpPr>
          <p:spPr>
            <a:xfrm rot="3473479">
              <a:off x="7122376" y="3884626"/>
              <a:ext cx="375614" cy="1021689"/>
            </a:xfrm>
            <a:prstGeom prst="downArrow">
              <a:avLst>
                <a:gd name="adj1" fmla="val 42212"/>
                <a:gd name="adj2" fmla="val 69016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7F44314D-F0DE-ED48-A988-62165D5A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6715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F2EDB9-F796-5F43-815C-ABD90F54B96B}" type="slidenum">
              <a:rPr lang="en-GB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85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FAU-Presentation Stef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800" dirty="0" err="1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</TotalTime>
  <Words>3776</Words>
  <Application>Microsoft Macintosh PowerPoint</Application>
  <PresentationFormat>On-screen Show (4:3)</PresentationFormat>
  <Paragraphs>535</Paragraphs>
  <Slides>48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Consolas</vt:lpstr>
      <vt:lpstr>Georgia</vt:lpstr>
      <vt:lpstr>Gill Sans Light</vt:lpstr>
      <vt:lpstr>Helvetica Neue</vt:lpstr>
      <vt:lpstr>Lucida Grande</vt:lpstr>
      <vt:lpstr>Wingdings</vt:lpstr>
      <vt:lpstr>1_FAU-Presentation Stefan</vt:lpstr>
      <vt:lpstr>DH 1: Sprache und Text Korpora und Annotation</vt:lpstr>
      <vt:lpstr>Korpuslinguistik …?</vt:lpstr>
      <vt:lpstr>Was ist ein Korpus?</vt:lpstr>
      <vt:lpstr>Empirische Basis der Sprachwissenschaft</vt:lpstr>
      <vt:lpstr>Korpuslinguistik in a Nutshell</vt:lpstr>
      <vt:lpstr>Ein Beispiel: Kollokationen</vt:lpstr>
      <vt:lpstr>Word sketch: Kritik </vt:lpstr>
      <vt:lpstr>Word sketch: Streithelfer </vt:lpstr>
      <vt:lpstr>Spezialisiertes Korpus: BGH</vt:lpstr>
      <vt:lpstr>Was ist Korpuslinguistik?</vt:lpstr>
      <vt:lpstr>Was ist Korpuslinguistik?</vt:lpstr>
      <vt:lpstr>Anwendungsgebiete</vt:lpstr>
      <vt:lpstr>Korpuslinguistische Fragestellungen</vt:lpstr>
      <vt:lpstr>Korpuslinguistische Fragestellungen</vt:lpstr>
      <vt:lpstr>Eine kurze Geschichte der Korpuslinguistik</vt:lpstr>
      <vt:lpstr>Vorläufer der Korpuslinguistik</vt:lpstr>
      <vt:lpstr>Chomsky (1957): Generative Linguistik</vt:lpstr>
      <vt:lpstr>Korpuslinguistik als eigenständige Teildisziplin</vt:lpstr>
      <vt:lpstr>Korpora</vt:lpstr>
      <vt:lpstr>Arten von Korpora</vt:lpstr>
      <vt:lpstr>Wichtige Korpora (Englisch)</vt:lpstr>
      <vt:lpstr>Wichtige Korpora (Deutsch)</vt:lpstr>
      <vt:lpstr>Sprachübergreifende Korpora</vt:lpstr>
      <vt:lpstr>Spezialkorpora (kleine Auswahl)</vt:lpstr>
      <vt:lpstr>Korpusstudien</vt:lpstr>
      <vt:lpstr>Grundprinzip empirischer Forschung</vt:lpstr>
      <vt:lpstr>Arbeitsschritte einer Korpusstudie</vt:lpstr>
      <vt:lpstr>Arbeitsschritte einer Korpusstudie</vt:lpstr>
      <vt:lpstr>Zentrale Analysetechnik: Häufigkeitsvergleich</vt:lpstr>
      <vt:lpstr>Brainstorming</vt:lpstr>
      <vt:lpstr>Annotation</vt:lpstr>
      <vt:lpstr>Ein Korpus besteht aus …</vt:lpstr>
      <vt:lpstr>Korpusannotation: Wortebene</vt:lpstr>
      <vt:lpstr>Korpusannotation: Wortebene</vt:lpstr>
      <vt:lpstr>Deutsch: STTS-Tagset </vt:lpstr>
      <vt:lpstr>Englisch: Penn-Tagset (modifiziert) </vt:lpstr>
      <vt:lpstr>Universal Dependencies-Tagset </vt:lpstr>
      <vt:lpstr>Korpusannotation: Segmente und Strukturen</vt:lpstr>
      <vt:lpstr>Korpusannotation: Satzstruktur als Baum</vt:lpstr>
      <vt:lpstr>Korpusannotation: Satzalignierung für Parallelkorpora</vt:lpstr>
      <vt:lpstr>Kurze Spielpause …</vt:lpstr>
      <vt:lpstr>Manuelle Annotation</vt:lpstr>
      <vt:lpstr>Automatische Annotation</vt:lpstr>
      <vt:lpstr>Automatische Annotation</vt:lpstr>
      <vt:lpstr>XML als Repräsentationsformat</vt:lpstr>
      <vt:lpstr>XML als Repräsentationsformat</vt:lpstr>
      <vt:lpstr>Weiterführende Literatur (1)</vt:lpstr>
      <vt:lpstr>Weiterführende Literatur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Korpuslinguistik I</dc:title>
  <dc:creator>Andreas Blombach</dc:creator>
  <cp:lastModifiedBy>Evert, Stephanie</cp:lastModifiedBy>
  <cp:revision>762</cp:revision>
  <cp:lastPrinted>2017-11-03T08:29:02Z</cp:lastPrinted>
  <dcterms:created xsi:type="dcterms:W3CDTF">2011-04-01T11:47:04Z</dcterms:created>
  <dcterms:modified xsi:type="dcterms:W3CDTF">2022-05-17T13:05:28Z</dcterms:modified>
</cp:coreProperties>
</file>